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8" r:id="rId3"/>
    <p:sldId id="263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90" r:id="rId22"/>
    <p:sldId id="291" r:id="rId23"/>
    <p:sldId id="300" r:id="rId24"/>
    <p:sldId id="302" r:id="rId25"/>
    <p:sldId id="301" r:id="rId26"/>
    <p:sldId id="304" r:id="rId27"/>
    <p:sldId id="305" r:id="rId28"/>
    <p:sldId id="306" r:id="rId29"/>
    <p:sldId id="292" r:id="rId30"/>
    <p:sldId id="293" r:id="rId31"/>
    <p:sldId id="294" r:id="rId32"/>
    <p:sldId id="295" r:id="rId33"/>
    <p:sldId id="298" r:id="rId34"/>
    <p:sldId id="296" r:id="rId35"/>
    <p:sldId id="297" r:id="rId36"/>
    <p:sldId id="299" r:id="rId3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6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134BE-CFCE-4166-B204-1F3AE53BCDFE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1703D3-5CB7-4BFA-B27F-2AD0F4E50BC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1887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Timeren viser 15:00 som starttid for opgaven. Den blå bjælke er sat til at tømmes over 15 minutter, når sliden vises i fremvisning (startes typisk med første klik / ved sliden). Tallet 15:00 tæller ikke sekund-for-sekund — brug evt. en telefon-timer ved siden af, hvis I skal styre tiden helt præcist. Tiden kan ændres ved at rette teksten 15:00. | A 15-minute visual timer is on the right. The bar is animated to empty over 15 minutes in slideshow. The digits stay at 15:00; use a phone timer if you need a live countdown.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5E055-5042-6BE4-B703-D3452754F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7FE46C-DB60-DB7A-9718-C60428AF6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4C64B4-835E-2ADB-D442-7F1AA2345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Timeren viser 15:00 som starttid for opgaven. Den blå bjælke er sat til at tømmes over 15 minutter, når sliden vises i fremvisning (startes typisk med første klik / ved sliden). Tallet 15:00 tæller ikke sekund-for-sekund — brug evt. en telefon-timer ved siden af, hvis I skal styre tiden helt præcist. Tiden kan ændres ved at rette teksten 15:00. | A 15-minute visual timer is on the right. The bar is animated to empty over 15 minutes in slideshow. The digits stay at 15:00; use a phone timer if you need a live countdown.</a:t>
            </a:r>
          </a:p>
        </p:txBody>
      </p:sp>
    </p:spTree>
    <p:extLst>
      <p:ext uri="{BB962C8B-B14F-4D97-AF65-F5344CB8AC3E}">
        <p14:creationId xmlns:p14="http://schemas.microsoft.com/office/powerpoint/2010/main" val="4010006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FE09B-3700-6A0C-99AB-B0CE6159E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0581BB-5123-7133-30E2-9CED8F783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B28811-5BCA-08C6-C179-313525179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Timeren viser 15:00 som starttid for opgaven. Den blå bjælke er sat til at tømmes over 15 minutter, når sliden vises i fremvisning (startes typisk med første klik / ved sliden). Tallet 15:00 tæller ikke sekund-for-sekund — brug evt. en telefon-timer ved siden af, hvis I skal styre tiden helt præcist. Tiden kan ændres ved at rette teksten 15:00. | A 15-minute visual timer is on the right. The bar is animated to empty over 15 minutes in slideshow. The digits stay at 15:00; use a phone timer if you need a live countdown.</a:t>
            </a:r>
          </a:p>
        </p:txBody>
      </p:sp>
    </p:spTree>
    <p:extLst>
      <p:ext uri="{BB962C8B-B14F-4D97-AF65-F5344CB8AC3E}">
        <p14:creationId xmlns:p14="http://schemas.microsoft.com/office/powerpoint/2010/main" val="1256868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4940F2-A334-E7FB-56C0-1FDBC2987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B9008155-D1C8-B5F5-BBED-B4E5D43B8E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7B958F7-D847-197C-5D14-F256B85F8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9B679-4159-4CE2-8CC8-2A853FB8F89D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56146A-10BC-091C-D755-B8CE28A82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1D54DC0-0C6D-1155-60F5-2A9D170C5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845D-0758-4E7B-AED7-4A1FB1CDF7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5861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DDF443-4E7E-D921-570C-21CB7D9DF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54A7D7-FE04-0B55-F360-D8043B1C0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0A79278-848D-75D9-1EC4-0096AB73B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9B679-4159-4CE2-8CC8-2A853FB8F89D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B0F6A52-90A7-34EA-0E35-9F827F3A0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CD195EF-6985-3E94-29CE-9E4F54C9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845D-0758-4E7B-AED7-4A1FB1CDF7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8579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64271-DF4D-1200-554C-C8DDF7994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B10A91A-D99F-299B-2915-C3E90E161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EAED852-DF3C-D2E6-817D-7CF51DBB0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9B679-4159-4CE2-8CC8-2A853FB8F89D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9E2E59C-C6BF-1A53-4488-FB7919781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C4A73ED-D340-DAB1-5E55-EF7CB31D3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845D-0758-4E7B-AED7-4A1FB1CDF7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4658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EE5A28-1438-697A-5B58-3D0632D21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8F8E2CE-7D2C-E1EF-3662-48FAAF71F0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9AD9D89-C287-CB38-2F27-8E62612E9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164272B-2735-094F-008A-E832079CC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9B679-4159-4CE2-8CC8-2A853FB8F89D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C85FED8-5A23-702F-6FFF-0D9D9527D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82B0E8F-69D9-BA3A-C44F-0A7AE46E6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845D-0758-4E7B-AED7-4A1FB1CDF7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92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360051-0A9A-F1FD-86C6-B8276E119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89F846B-7281-E074-C4FF-067FFE9DE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F2BA3FC-4AD8-A2FA-D6F0-B3BCB358F2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79172BA-0860-5A22-799F-9CE23AAC5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28D6482-5D3C-1A0B-3A31-FF394C0258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2FC36FD-33F4-79F8-66DB-2483E58A6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9B679-4159-4CE2-8CC8-2A853FB8F89D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39DA12D-D61D-FAFD-3373-D254BB3B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498694E-02FF-993B-0961-64F463DF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845D-0758-4E7B-AED7-4A1FB1CDF7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0351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440777-818F-ACF5-E574-F20689946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2600A3C-4C07-38D0-434A-DE7EA1954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9B679-4159-4CE2-8CC8-2A853FB8F89D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DED6285-B4A1-1AAA-9C84-41187AD3E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D44F15B-5C86-DC77-19DE-CCFDE454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845D-0758-4E7B-AED7-4A1FB1CDF7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256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042513A-3801-B8AE-088F-A2A0EF6AF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9B679-4159-4CE2-8CC8-2A853FB8F89D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AA68086-16E8-7784-03AD-797B1B2DD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2B22349-E3C8-128E-35B8-C453B9F9D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845D-0758-4E7B-AED7-4A1FB1CDF7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5547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5C7AC7-4745-941D-A4A3-9DB2AC01D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D91BD0-667D-6865-1234-6FF45BD94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4BEE922-A198-B481-F199-81960157E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25F326C-1D92-33FC-59B5-1DBA4AE73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9B679-4159-4CE2-8CC8-2A853FB8F89D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33227AF-7BC1-50E1-19F1-55BA0CC92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14763E5-1192-605A-C7CB-E48C0881D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845D-0758-4E7B-AED7-4A1FB1CDF7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4028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648C96-36EA-EF3B-2ACC-1544C4590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6113036-56BE-5282-D1F2-E6644EE38E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4488CC0-0CA6-948F-8696-834B97BA3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AB61F3-A3C5-C0E1-1FD5-4B2BC83E9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9B679-4159-4CE2-8CC8-2A853FB8F89D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FF08EBC-EE46-414C-D736-65D542D25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6B4166A-B995-617E-58E1-124474E80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845D-0758-4E7B-AED7-4A1FB1CDF7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6405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93EB47-E012-51D7-0EF2-6D3CE4C81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DB2B5C0-D6DF-6538-3B36-A4CC888FC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BAEF5BD-1172-2D7D-2282-9C223E843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9B679-4159-4CE2-8CC8-2A853FB8F89D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5FB8DD9-14BA-E11D-DEC5-C78E053A0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A1703A3-5F50-DD72-1D4B-BC1A3359A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845D-0758-4E7B-AED7-4A1FB1CDF7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436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F08E0E9-7F9B-36DA-2B81-C652187275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1013B66-53C8-E773-CB7C-9F97193FC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65A1FF9-2FB8-09E7-9586-2AA1505AE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9B679-4159-4CE2-8CC8-2A853FB8F89D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1CB01D0-0499-060B-9BD2-3A34717B4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F103AB7-5007-A5A4-7919-FE6A057DD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4845D-0758-4E7B-AED7-4A1FB1CDF7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5162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1FCFCDE-F704-B14F-CA1C-3A967B657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4FAEE47-7640-F9FC-F1A8-3554A0CCB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54DAFCB-D0A6-173F-297F-32E3B37DC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89B679-4159-4CE2-8CC8-2A853FB8F89D}" type="datetimeFigureOut">
              <a:rPr lang="da-DK" smtClean="0"/>
              <a:t>15-09-2026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F6BB1D8-622E-D4BB-4031-07D6E1764F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10D69BE-F2A1-4D64-D7F9-93849E7FAA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F4845D-0758-4E7B-AED7-4A1FB1CDF7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468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vcpt.eucl.dk/ai/procesmejerist2026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entdata.stil.d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stil.d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cpt.eucl.dk/ai/procesmejerist2026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vcpt.eucl.dk/aiplatfor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vcpt.eucl.dk/aiplatfor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vcpt.eucl.dk/aiplatform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vcpt.eucl.dk/aiplatfor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vcpt.eucl.dk/aiplatfor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vcpt.eucl.dk/aiplatfor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vcpt.eucl.dk/aiplatfor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vcpt.eucl.dk/aiplatfor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nscenterportalen.dk/pt/forloeb/foelere-og-aktuatorer-i-mejeribranchen/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hyperlink" Target="https://videnscenterportalen.dk/pt/2026/05/20/podcast-ai-assistent-til-mejeristuddannelsen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cpt.eucl.dk/ai/procesmejerist2026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hyperlink" Target="mailto:petn@neg.dk" TargetMode="External"/><Relationship Id="rId7" Type="http://schemas.openxmlformats.org/officeDocument/2006/relationships/image" Target="../media/image66.png"/><Relationship Id="rId2" Type="http://schemas.openxmlformats.org/officeDocument/2006/relationships/hyperlink" Target="mailto:jed@neg.d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90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E16F1F-6CEF-0FF8-C242-D17DE66C4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236483"/>
            <a:ext cx="11504294" cy="1868767"/>
          </a:xfrm>
        </p:spPr>
        <p:txBody>
          <a:bodyPr>
            <a:normAutofit/>
          </a:bodyPr>
          <a:lstStyle/>
          <a:p>
            <a:r>
              <a:rPr lang="da-DK" sz="4500" dirty="0"/>
              <a:t>Kunstig intelligens i undervisningen for </a:t>
            </a:r>
            <a:br>
              <a:rPr lang="da-DK" sz="4500" dirty="0"/>
            </a:br>
            <a:r>
              <a:rPr lang="da-DK" sz="4500" dirty="0"/>
              <a:t>proces- og industrioperatører samt mejerist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363C7409-DF6C-582C-4B25-ABFE30713C9E}"/>
              </a:ext>
            </a:extLst>
          </p:cNvPr>
          <p:cNvSpPr txBox="1"/>
          <p:nvPr/>
        </p:nvSpPr>
        <p:spPr>
          <a:xfrm>
            <a:off x="3854307" y="3475502"/>
            <a:ext cx="4483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da-DK" b="0" i="0" dirty="0">
                <a:solidFill>
                  <a:srgbClr val="000000"/>
                </a:solidFill>
                <a:effectLst/>
                <a:latin typeface="Raleway" pitchFamily="2" charset="0"/>
              </a:rPr>
              <a:t>Status 2026 og undervisernes erfaringer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E2D849A-E157-C2CF-7F4D-5D118127713A}"/>
              </a:ext>
            </a:extLst>
          </p:cNvPr>
          <p:cNvSpPr txBox="1">
            <a:spLocks/>
          </p:cNvSpPr>
          <p:nvPr/>
        </p:nvSpPr>
        <p:spPr>
          <a:xfrm>
            <a:off x="655157" y="3429000"/>
            <a:ext cx="1902069" cy="8150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dirty="0"/>
              <a:t>17. September 2026</a:t>
            </a:r>
          </a:p>
          <a:p>
            <a:r>
              <a:rPr lang="da-DK" sz="1800" dirty="0"/>
              <a:t>Jakob Dannesboe</a:t>
            </a:r>
          </a:p>
          <a:p>
            <a:r>
              <a:rPr lang="da-DK" sz="1800" dirty="0"/>
              <a:t>jdn@eucl.dk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B52E5C22-10B3-D12F-7668-895ACC955D9D}"/>
              </a:ext>
            </a:extLst>
          </p:cNvPr>
          <p:cNvSpPr txBox="1">
            <a:spLocks/>
          </p:cNvSpPr>
          <p:nvPr/>
        </p:nvSpPr>
        <p:spPr>
          <a:xfrm>
            <a:off x="9802587" y="4391721"/>
            <a:ext cx="1902069" cy="3610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dirty="0"/>
              <a:t>Hent Slideshow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CCFDB4A6-BA8C-9BF5-28D1-BA95CA712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049" y="4752750"/>
            <a:ext cx="5439452" cy="210525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E7904586-578A-7C60-799F-453200E10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9830" y="4972258"/>
            <a:ext cx="1515002" cy="1557439"/>
          </a:xfrm>
          <a:prstGeom prst="rect">
            <a:avLst/>
          </a:prstGeom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DA04773A-5F25-7B10-6E51-1798F56F822C}"/>
              </a:ext>
            </a:extLst>
          </p:cNvPr>
          <p:cNvSpPr txBox="1"/>
          <p:nvPr/>
        </p:nvSpPr>
        <p:spPr>
          <a:xfrm>
            <a:off x="7439664" y="3929460"/>
            <a:ext cx="4483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dirty="0">
                <a:solidFill>
                  <a:srgbClr val="000000"/>
                </a:solidFill>
                <a:effectLst/>
                <a:latin typeface="Raleway" pitchFamily="2" charset="0"/>
                <a:hlinkClick r:id="rId4"/>
              </a:rPr>
              <a:t>vcpt.eucl.dk/ai/procesmejerist2026/</a:t>
            </a:r>
            <a:endParaRPr lang="da-DK" b="0" i="0" dirty="0">
              <a:solidFill>
                <a:srgbClr val="000000"/>
              </a:solidFill>
              <a:effectLst/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642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1190C29C-42E8-85BA-49EE-FE1600DD4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60" y="1067244"/>
            <a:ext cx="5573753" cy="3740976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979486DC-887E-8297-F59E-A2BAE8F75CCB}"/>
              </a:ext>
            </a:extLst>
          </p:cNvPr>
          <p:cNvSpPr txBox="1">
            <a:spLocks/>
          </p:cNvSpPr>
          <p:nvPr/>
        </p:nvSpPr>
        <p:spPr>
          <a:xfrm>
            <a:off x="2244635" y="413705"/>
            <a:ext cx="1656805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Mejerist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3CCA9BBF-C3EC-7E4B-9D58-01F0582B2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87" y="5326380"/>
            <a:ext cx="5377611" cy="1171738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5A6EB49-CD72-37E6-A4CD-B69220D3A306}"/>
              </a:ext>
            </a:extLst>
          </p:cNvPr>
          <p:cNvSpPr txBox="1">
            <a:spLocks/>
          </p:cNvSpPr>
          <p:nvPr/>
        </p:nvSpPr>
        <p:spPr>
          <a:xfrm>
            <a:off x="7721600" y="344480"/>
            <a:ext cx="2644692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Procesoperatør</a:t>
            </a:r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DDA32F16-DB58-81B1-7995-777E7D5DB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8615" y="1067243"/>
            <a:ext cx="5578691" cy="3740975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7E04D8D7-4D14-BBE2-3741-00D52405C3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4" y="5326380"/>
            <a:ext cx="5800894" cy="117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1D3D3-C38D-8879-EB5D-787FCE6BC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723B3B-EC72-453C-01AF-E439F740E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315" y="131764"/>
            <a:ext cx="11125200" cy="724829"/>
          </a:xfrm>
        </p:spPr>
        <p:txBody>
          <a:bodyPr>
            <a:noAutofit/>
          </a:bodyPr>
          <a:lstStyle/>
          <a:p>
            <a:r>
              <a:rPr lang="da-DK" sz="3000" dirty="0"/>
              <a:t>Styrelsen for IT og Lærings portal </a:t>
            </a:r>
            <a:r>
              <a:rPr lang="da-DK" sz="3000" dirty="0">
                <a:hlinkClick r:id="rId2" action="ppaction://hlinkfile"/>
              </a:rPr>
              <a:t>hentdata.stil.dk</a:t>
            </a:r>
            <a:endParaRPr lang="da-DK" sz="3000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730B10E8-7E10-46B3-6B8F-5B968D22A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15" y="2003461"/>
            <a:ext cx="5092928" cy="4231851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EB278083-2C6E-76AC-B2B5-9D43814929C3}"/>
              </a:ext>
            </a:extLst>
          </p:cNvPr>
          <p:cNvSpPr txBox="1"/>
          <p:nvPr/>
        </p:nvSpPr>
        <p:spPr>
          <a:xfrm>
            <a:off x="2143874" y="1304818"/>
            <a:ext cx="13698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200" dirty="0">
                <a:hlinkClick r:id="rId4" action="ppaction://hlinkfile"/>
              </a:rPr>
              <a:t>stil.dk</a:t>
            </a:r>
            <a:endParaRPr lang="da-DK" sz="2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933B15C8-1E49-D8FA-6B6A-279093D0952C}"/>
              </a:ext>
            </a:extLst>
          </p:cNvPr>
          <p:cNvSpPr txBox="1"/>
          <p:nvPr/>
        </p:nvSpPr>
        <p:spPr>
          <a:xfrm>
            <a:off x="8065214" y="1304817"/>
            <a:ext cx="21267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200" dirty="0">
                <a:hlinkClick r:id="rId4" action="ppaction://hlinkfile"/>
              </a:rPr>
              <a:t>hentdata.stil.dk</a:t>
            </a:r>
            <a:endParaRPr lang="da-DK" sz="2200" dirty="0"/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3F882EBD-D8E0-859B-5E26-EFC7C0CE5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2028" y="1864760"/>
            <a:ext cx="4109231" cy="3405883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E09A3944-A762-3C36-3E2F-7A5B111C7B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2331" y="5510483"/>
            <a:ext cx="5799923" cy="8587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278027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AE498BF6-03E0-BBEA-7084-02BEF3242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036" y="1284512"/>
            <a:ext cx="5626361" cy="3773717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DDD93A4F-F7C7-6FBA-2477-AA913234FA24}"/>
              </a:ext>
            </a:extLst>
          </p:cNvPr>
          <p:cNvSpPr txBox="1">
            <a:spLocks/>
          </p:cNvSpPr>
          <p:nvPr/>
        </p:nvSpPr>
        <p:spPr>
          <a:xfrm>
            <a:off x="2244635" y="413705"/>
            <a:ext cx="1656805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Mejerist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725AFCE-AD29-4B44-021A-10788C4669C9}"/>
              </a:ext>
            </a:extLst>
          </p:cNvPr>
          <p:cNvSpPr txBox="1">
            <a:spLocks/>
          </p:cNvSpPr>
          <p:nvPr/>
        </p:nvSpPr>
        <p:spPr>
          <a:xfrm>
            <a:off x="7721600" y="344480"/>
            <a:ext cx="2644692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Procesoperatør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EFC49F75-FE48-6876-EE9D-D6AB3D472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15" y="1284513"/>
            <a:ext cx="5626361" cy="378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314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F646F-3413-BCFF-4868-B58B30CAC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F92CF922-2667-BA68-9CF5-8827DE39B7A2}"/>
              </a:ext>
            </a:extLst>
          </p:cNvPr>
          <p:cNvSpPr txBox="1">
            <a:spLocks/>
          </p:cNvSpPr>
          <p:nvPr/>
        </p:nvSpPr>
        <p:spPr>
          <a:xfrm>
            <a:off x="2244635" y="413705"/>
            <a:ext cx="1656805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Mejerist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86892EC-1CF4-BFE7-D1FC-1F9080046930}"/>
              </a:ext>
            </a:extLst>
          </p:cNvPr>
          <p:cNvSpPr txBox="1">
            <a:spLocks/>
          </p:cNvSpPr>
          <p:nvPr/>
        </p:nvSpPr>
        <p:spPr>
          <a:xfrm>
            <a:off x="7721600" y="344480"/>
            <a:ext cx="2644692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Procesoperatør</a:t>
            </a:r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309287DD-A503-E496-6F11-59FC60978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19" y="1915885"/>
            <a:ext cx="5503288" cy="3693885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116752B8-DB21-6484-73D6-E35A329DD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821" y="1915885"/>
            <a:ext cx="5509524" cy="3693885"/>
          </a:xfrm>
          <a:prstGeom prst="rect">
            <a:avLst/>
          </a:prstGeom>
        </p:spPr>
      </p:pic>
      <p:sp>
        <p:nvSpPr>
          <p:cNvPr id="19" name="Titel 1">
            <a:extLst>
              <a:ext uri="{FF2B5EF4-FFF2-40B4-BE49-F238E27FC236}">
                <a16:creationId xmlns:a16="http://schemas.microsoft.com/office/drawing/2014/main" id="{F6D02FBE-72B4-4131-0B06-C466802DEDF6}"/>
              </a:ext>
            </a:extLst>
          </p:cNvPr>
          <p:cNvSpPr txBox="1">
            <a:spLocks/>
          </p:cNvSpPr>
          <p:nvPr/>
        </p:nvSpPr>
        <p:spPr>
          <a:xfrm>
            <a:off x="3746863" y="984069"/>
            <a:ext cx="5244737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Søgning på ”Kunstig intelligens”</a:t>
            </a:r>
          </a:p>
        </p:txBody>
      </p:sp>
    </p:spTree>
    <p:extLst>
      <p:ext uri="{BB962C8B-B14F-4D97-AF65-F5344CB8AC3E}">
        <p14:creationId xmlns:p14="http://schemas.microsoft.com/office/powerpoint/2010/main" val="2783418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C585F-D542-ACBB-67E6-8B4929F08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829B8DD8-E5C0-6C13-387F-C4E07A0DA89A}"/>
              </a:ext>
            </a:extLst>
          </p:cNvPr>
          <p:cNvSpPr txBox="1">
            <a:spLocks/>
          </p:cNvSpPr>
          <p:nvPr/>
        </p:nvSpPr>
        <p:spPr>
          <a:xfrm>
            <a:off x="275772" y="257394"/>
            <a:ext cx="2644692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Procesoperatør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47935191-4DB7-C6C6-1FA8-F32701D40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74" y="827759"/>
            <a:ext cx="8424250" cy="2080147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EB3BBF46-7533-6C39-79B6-8CD009680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99" y="3048536"/>
            <a:ext cx="8292399" cy="1499542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2046C61E-EDB6-ED7C-BE36-20B9A481CE94}"/>
              </a:ext>
            </a:extLst>
          </p:cNvPr>
          <p:cNvSpPr txBox="1">
            <a:spLocks/>
          </p:cNvSpPr>
          <p:nvPr/>
        </p:nvSpPr>
        <p:spPr>
          <a:xfrm>
            <a:off x="275772" y="5745059"/>
            <a:ext cx="7720086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Ikke ”skal”, men ”herunder” (det er en mulighed)</a:t>
            </a:r>
          </a:p>
        </p:txBody>
      </p:sp>
      <p:cxnSp>
        <p:nvCxnSpPr>
          <p:cNvPr id="18" name="Lige pilforbindelse 17">
            <a:extLst>
              <a:ext uri="{FF2B5EF4-FFF2-40B4-BE49-F238E27FC236}">
                <a16:creationId xmlns:a16="http://schemas.microsoft.com/office/drawing/2014/main" id="{77607728-DC72-3B44-A4AF-CAECBFF2C7A2}"/>
              </a:ext>
            </a:extLst>
          </p:cNvPr>
          <p:cNvCxnSpPr/>
          <p:nvPr/>
        </p:nvCxnSpPr>
        <p:spPr>
          <a:xfrm flipV="1">
            <a:off x="3998370" y="4236909"/>
            <a:ext cx="124949" cy="14312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Billede 19">
            <a:extLst>
              <a:ext uri="{FF2B5EF4-FFF2-40B4-BE49-F238E27FC236}">
                <a16:creationId xmlns:a16="http://schemas.microsoft.com/office/drawing/2014/main" id="{4FAC77CC-283C-FF1E-94E0-59B91A10C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523" y="4801068"/>
            <a:ext cx="1740480" cy="1734151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5248D0C2-9AB7-7659-8641-C6A787AEDB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7324" y="2467931"/>
            <a:ext cx="3122548" cy="208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57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9E29B-4B09-23A1-F446-A2879F43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7752781E-47A7-644C-7AD4-346B1F706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5" y="1492567"/>
            <a:ext cx="7568042" cy="1650872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BDFF066-CE49-28A7-39B2-3A0A82CF419E}"/>
              </a:ext>
            </a:extLst>
          </p:cNvPr>
          <p:cNvSpPr txBox="1">
            <a:spLocks/>
          </p:cNvSpPr>
          <p:nvPr/>
        </p:nvSpPr>
        <p:spPr>
          <a:xfrm>
            <a:off x="275772" y="257394"/>
            <a:ext cx="2644692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Procesoperatør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C53706B-781C-080A-5CA4-9052E6FB5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5" y="3265496"/>
            <a:ext cx="7520712" cy="2033125"/>
          </a:xfrm>
          <a:prstGeom prst="rect">
            <a:avLst/>
          </a:prstGeom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3A1B7E9C-8A26-126E-2A14-842519B44159}"/>
              </a:ext>
            </a:extLst>
          </p:cNvPr>
          <p:cNvSpPr txBox="1">
            <a:spLocks/>
          </p:cNvSpPr>
          <p:nvPr/>
        </p:nvSpPr>
        <p:spPr>
          <a:xfrm>
            <a:off x="897519" y="5708770"/>
            <a:ext cx="10396961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A</a:t>
            </a:r>
            <a:r>
              <a:rPr lang="da-DK" sz="3000" dirty="0"/>
              <a:t>I til hjælp med styring, regulering og overvågning (fejlfinding)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7969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BF65F-D4D2-9A7D-5940-431110216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9D17F7E-97E9-F2BF-C9C3-B807DE4B3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5" y="1492567"/>
            <a:ext cx="7568042" cy="165087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3802C65D-5111-C9F1-6B74-BB48D4E75DEC}"/>
              </a:ext>
            </a:extLst>
          </p:cNvPr>
          <p:cNvSpPr txBox="1">
            <a:spLocks/>
          </p:cNvSpPr>
          <p:nvPr/>
        </p:nvSpPr>
        <p:spPr>
          <a:xfrm>
            <a:off x="275772" y="257394"/>
            <a:ext cx="2644692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Procesoperatør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900475FF-3B8A-54F3-9ED4-15F2273DA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5" y="3290375"/>
            <a:ext cx="7503673" cy="2223995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F4FCE652-6983-0F4B-5ACA-9D29BD43D0C4}"/>
              </a:ext>
            </a:extLst>
          </p:cNvPr>
          <p:cNvSpPr txBox="1">
            <a:spLocks/>
          </p:cNvSpPr>
          <p:nvPr/>
        </p:nvSpPr>
        <p:spPr>
          <a:xfrm>
            <a:off x="897519" y="5708770"/>
            <a:ext cx="10396961" cy="57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A</a:t>
            </a:r>
            <a:r>
              <a:rPr lang="da-DK" sz="3000" dirty="0"/>
              <a:t>I til hjælp med kompliceret fejlfinding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26288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4FA69-304A-7796-EE46-817A284CC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F918D7C-3FB6-5C1D-1600-449E87A6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5257" y="1894651"/>
            <a:ext cx="9201863" cy="1325563"/>
          </a:xfrm>
        </p:spPr>
        <p:txBody>
          <a:bodyPr/>
          <a:lstStyle/>
          <a:p>
            <a:r>
              <a:rPr lang="da-DK" noProof="0" dirty="0"/>
              <a:t>Hvad er generative kunstig intelligens</a:t>
            </a:r>
            <a:r>
              <a:rPr lang="en-US" dirty="0"/>
              <a:t>?</a:t>
            </a: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5BFA46DB-72F4-551A-CCD4-06A95F3D3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049" y="4752750"/>
            <a:ext cx="5439452" cy="210525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964967B1-BC8A-4D5E-D5C3-9204BC0634DA}"/>
              </a:ext>
            </a:extLst>
          </p:cNvPr>
          <p:cNvSpPr txBox="1">
            <a:spLocks/>
          </p:cNvSpPr>
          <p:nvPr/>
        </p:nvSpPr>
        <p:spPr>
          <a:xfrm>
            <a:off x="9802587" y="4391721"/>
            <a:ext cx="1902069" cy="3610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dirty="0"/>
              <a:t>Hent Slideshow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AC3B7653-623C-252C-571F-82F6F561B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9830" y="4972258"/>
            <a:ext cx="1515002" cy="1557439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758CD587-475F-EBD3-4487-6FD3DD22826A}"/>
              </a:ext>
            </a:extLst>
          </p:cNvPr>
          <p:cNvSpPr txBox="1"/>
          <p:nvPr/>
        </p:nvSpPr>
        <p:spPr>
          <a:xfrm>
            <a:off x="7439664" y="3929460"/>
            <a:ext cx="4483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dirty="0">
                <a:solidFill>
                  <a:srgbClr val="000000"/>
                </a:solidFill>
                <a:effectLst/>
                <a:latin typeface="Raleway" pitchFamily="2" charset="0"/>
                <a:hlinkClick r:id="rId4"/>
              </a:rPr>
              <a:t>vcpt.eucl.dk/ai/procesmejerist2026/</a:t>
            </a:r>
            <a:endParaRPr lang="da-DK" b="0" i="0" dirty="0">
              <a:solidFill>
                <a:srgbClr val="000000"/>
              </a:solidFill>
              <a:effectLst/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476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E17820AA-978B-3FF6-5C2D-AF9E29109F5D}"/>
              </a:ext>
            </a:extLst>
          </p:cNvPr>
          <p:cNvSpPr txBox="1"/>
          <p:nvPr/>
        </p:nvSpPr>
        <p:spPr>
          <a:xfrm>
            <a:off x="2469162" y="77536"/>
            <a:ext cx="74472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400" noProof="0" dirty="0"/>
              <a:t>generative kunstig intelligens</a:t>
            </a: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FE443729-5197-CA4E-080E-4B3286AC79CE}"/>
              </a:ext>
            </a:extLst>
          </p:cNvPr>
          <p:cNvSpPr txBox="1"/>
          <p:nvPr/>
        </p:nvSpPr>
        <p:spPr>
          <a:xfrm>
            <a:off x="546415" y="2233853"/>
            <a:ext cx="13995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Prompt</a:t>
            </a:r>
          </a:p>
          <a:p>
            <a:r>
              <a:rPr lang="en-US" dirty="0"/>
              <a:t>(</a:t>
            </a:r>
            <a:r>
              <a:rPr lang="en-US" dirty="0" err="1"/>
              <a:t>spørgsmål</a:t>
            </a:r>
            <a:r>
              <a:rPr lang="en-US" dirty="0"/>
              <a:t>)</a:t>
            </a:r>
            <a:endParaRPr lang="da-DK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95C130D5-735C-83BF-4166-4C30ACDFBFE8}"/>
              </a:ext>
            </a:extLst>
          </p:cNvPr>
          <p:cNvSpPr txBox="1"/>
          <p:nvPr/>
        </p:nvSpPr>
        <p:spPr>
          <a:xfrm>
            <a:off x="3598434" y="2086185"/>
            <a:ext cx="13995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Kunstig</a:t>
            </a:r>
            <a:r>
              <a:rPr lang="en-US" dirty="0"/>
              <a:t> </a:t>
            </a:r>
            <a:r>
              <a:rPr lang="en-US" dirty="0" err="1"/>
              <a:t>intelligens</a:t>
            </a:r>
            <a:r>
              <a:rPr lang="en-US" dirty="0"/>
              <a:t> </a:t>
            </a:r>
            <a:r>
              <a:rPr lang="en-US" dirty="0" err="1"/>
              <a:t>udbyder</a:t>
            </a:r>
            <a:endParaRPr lang="da-DK" dirty="0"/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56D57011-F559-6011-81CE-4392A685154B}"/>
              </a:ext>
            </a:extLst>
          </p:cNvPr>
          <p:cNvSpPr txBox="1"/>
          <p:nvPr/>
        </p:nvSpPr>
        <p:spPr>
          <a:xfrm>
            <a:off x="5620345" y="2103576"/>
            <a:ext cx="13995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Kunstig</a:t>
            </a:r>
            <a:r>
              <a:rPr lang="en-US" dirty="0"/>
              <a:t> </a:t>
            </a:r>
            <a:r>
              <a:rPr lang="en-US" dirty="0" err="1"/>
              <a:t>intelligens</a:t>
            </a:r>
            <a:r>
              <a:rPr lang="en-US" dirty="0"/>
              <a:t> Model</a:t>
            </a:r>
            <a:endParaRPr lang="da-DK" dirty="0"/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A0E126A5-1B36-F36F-F2F9-3C131D5FB8CB}"/>
              </a:ext>
            </a:extLst>
          </p:cNvPr>
          <p:cNvSpPr txBox="1"/>
          <p:nvPr/>
        </p:nvSpPr>
        <p:spPr>
          <a:xfrm>
            <a:off x="7535755" y="2086185"/>
            <a:ext cx="13995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Kunstig</a:t>
            </a:r>
            <a:r>
              <a:rPr lang="en-US" dirty="0"/>
              <a:t> </a:t>
            </a:r>
            <a:r>
              <a:rPr lang="en-US" dirty="0" err="1"/>
              <a:t>intelligens</a:t>
            </a:r>
            <a:r>
              <a:rPr lang="en-US" dirty="0"/>
              <a:t> </a:t>
            </a:r>
            <a:r>
              <a:rPr lang="en-US" dirty="0" err="1"/>
              <a:t>Beregninger</a:t>
            </a:r>
            <a:endParaRPr lang="da-DK" dirty="0"/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7954CDDF-69BE-974D-D8E1-41EF7B46B789}"/>
              </a:ext>
            </a:extLst>
          </p:cNvPr>
          <p:cNvSpPr txBox="1"/>
          <p:nvPr/>
        </p:nvSpPr>
        <p:spPr>
          <a:xfrm>
            <a:off x="10349944" y="2136354"/>
            <a:ext cx="13995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Kunstig</a:t>
            </a:r>
            <a:r>
              <a:rPr lang="en-US" dirty="0"/>
              <a:t> </a:t>
            </a:r>
            <a:r>
              <a:rPr lang="en-US" dirty="0" err="1"/>
              <a:t>intelligens</a:t>
            </a:r>
            <a:r>
              <a:rPr lang="en-US" dirty="0"/>
              <a:t> Svar</a:t>
            </a:r>
            <a:endParaRPr lang="da-DK" dirty="0"/>
          </a:p>
        </p:txBody>
      </p:sp>
      <p:sp>
        <p:nvSpPr>
          <p:cNvPr id="18" name="Rektangel: afrundede hjørner 17">
            <a:extLst>
              <a:ext uri="{FF2B5EF4-FFF2-40B4-BE49-F238E27FC236}">
                <a16:creationId xmlns:a16="http://schemas.microsoft.com/office/drawing/2014/main" id="{A867070C-C977-04B8-4515-2908DE5EE1B7}"/>
              </a:ext>
            </a:extLst>
          </p:cNvPr>
          <p:cNvSpPr/>
          <p:nvPr/>
        </p:nvSpPr>
        <p:spPr>
          <a:xfrm>
            <a:off x="349999" y="2066392"/>
            <a:ext cx="1650373" cy="988233"/>
          </a:xfrm>
          <a:prstGeom prst="roundRect">
            <a:avLst/>
          </a:prstGeom>
          <a:noFill/>
          <a:ln w="5715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Rektangel: afrundede hjørner 19">
            <a:extLst>
              <a:ext uri="{FF2B5EF4-FFF2-40B4-BE49-F238E27FC236}">
                <a16:creationId xmlns:a16="http://schemas.microsoft.com/office/drawing/2014/main" id="{3AE2801D-E3C8-6228-BBE6-07A689CCA5D9}"/>
              </a:ext>
            </a:extLst>
          </p:cNvPr>
          <p:cNvSpPr/>
          <p:nvPr/>
        </p:nvSpPr>
        <p:spPr>
          <a:xfrm>
            <a:off x="3387350" y="2071125"/>
            <a:ext cx="1650373" cy="988233"/>
          </a:xfrm>
          <a:prstGeom prst="roundRect">
            <a:avLst/>
          </a:prstGeom>
          <a:noFill/>
          <a:ln w="5715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Rektangel: afrundede hjørner 21">
            <a:extLst>
              <a:ext uri="{FF2B5EF4-FFF2-40B4-BE49-F238E27FC236}">
                <a16:creationId xmlns:a16="http://schemas.microsoft.com/office/drawing/2014/main" id="{325E0FE5-7061-4795-05BD-8995493A1557}"/>
              </a:ext>
            </a:extLst>
          </p:cNvPr>
          <p:cNvSpPr/>
          <p:nvPr/>
        </p:nvSpPr>
        <p:spPr>
          <a:xfrm>
            <a:off x="5369498" y="2071124"/>
            <a:ext cx="1650373" cy="988233"/>
          </a:xfrm>
          <a:prstGeom prst="roundRect">
            <a:avLst/>
          </a:prstGeom>
          <a:noFill/>
          <a:ln w="5715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4" name="Rektangel: afrundede hjørner 23">
            <a:extLst>
              <a:ext uri="{FF2B5EF4-FFF2-40B4-BE49-F238E27FC236}">
                <a16:creationId xmlns:a16="http://schemas.microsoft.com/office/drawing/2014/main" id="{3F8E4395-A558-AF0B-8446-D5D0E50BC35D}"/>
              </a:ext>
            </a:extLst>
          </p:cNvPr>
          <p:cNvSpPr/>
          <p:nvPr/>
        </p:nvSpPr>
        <p:spPr>
          <a:xfrm>
            <a:off x="7410331" y="2086185"/>
            <a:ext cx="1650373" cy="988233"/>
          </a:xfrm>
          <a:prstGeom prst="roundRect">
            <a:avLst/>
          </a:prstGeom>
          <a:noFill/>
          <a:ln w="5715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6" name="Rektangel: afrundede hjørner 25">
            <a:extLst>
              <a:ext uri="{FF2B5EF4-FFF2-40B4-BE49-F238E27FC236}">
                <a16:creationId xmlns:a16="http://schemas.microsoft.com/office/drawing/2014/main" id="{E6BF390D-53B2-F871-09CB-1B55A08EB7BF}"/>
              </a:ext>
            </a:extLst>
          </p:cNvPr>
          <p:cNvSpPr/>
          <p:nvPr/>
        </p:nvSpPr>
        <p:spPr>
          <a:xfrm>
            <a:off x="10144071" y="2086185"/>
            <a:ext cx="1650373" cy="988233"/>
          </a:xfrm>
          <a:prstGeom prst="roundRect">
            <a:avLst/>
          </a:prstGeom>
          <a:noFill/>
          <a:ln w="5715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28" name="Lige pilforbindelse 27">
            <a:extLst>
              <a:ext uri="{FF2B5EF4-FFF2-40B4-BE49-F238E27FC236}">
                <a16:creationId xmlns:a16="http://schemas.microsoft.com/office/drawing/2014/main" id="{F5B0E194-1834-AF69-9F0E-2FBDBA656326}"/>
              </a:ext>
            </a:extLst>
          </p:cNvPr>
          <p:cNvCxnSpPr/>
          <p:nvPr/>
        </p:nvCxnSpPr>
        <p:spPr>
          <a:xfrm>
            <a:off x="2158211" y="2504661"/>
            <a:ext cx="95983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Lige pilforbindelse 29">
            <a:extLst>
              <a:ext uri="{FF2B5EF4-FFF2-40B4-BE49-F238E27FC236}">
                <a16:creationId xmlns:a16="http://schemas.microsoft.com/office/drawing/2014/main" id="{7A2DFB1B-85DB-2E0E-1145-44C8FB9C82A6}"/>
              </a:ext>
            </a:extLst>
          </p:cNvPr>
          <p:cNvCxnSpPr>
            <a:cxnSpLocks/>
          </p:cNvCxnSpPr>
          <p:nvPr/>
        </p:nvCxnSpPr>
        <p:spPr>
          <a:xfrm>
            <a:off x="9268949" y="2580302"/>
            <a:ext cx="69289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Lige pilforbindelse 30">
            <a:extLst>
              <a:ext uri="{FF2B5EF4-FFF2-40B4-BE49-F238E27FC236}">
                <a16:creationId xmlns:a16="http://schemas.microsoft.com/office/drawing/2014/main" id="{28C70CC6-1BED-E082-E527-C7D81BCBB9F8}"/>
              </a:ext>
            </a:extLst>
          </p:cNvPr>
          <p:cNvCxnSpPr>
            <a:cxnSpLocks/>
            <a:stCxn id="22" idx="3"/>
            <a:endCxn id="24" idx="1"/>
          </p:cNvCxnSpPr>
          <p:nvPr/>
        </p:nvCxnSpPr>
        <p:spPr>
          <a:xfrm>
            <a:off x="7019871" y="2565241"/>
            <a:ext cx="390460" cy="150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Lige pilforbindelse 31">
            <a:extLst>
              <a:ext uri="{FF2B5EF4-FFF2-40B4-BE49-F238E27FC236}">
                <a16:creationId xmlns:a16="http://schemas.microsoft.com/office/drawing/2014/main" id="{313E825B-BB6B-137D-CB3D-6E748A0632F7}"/>
              </a:ext>
            </a:extLst>
          </p:cNvPr>
          <p:cNvCxnSpPr>
            <a:cxnSpLocks/>
            <a:stCxn id="20" idx="3"/>
            <a:endCxn id="22" idx="1"/>
          </p:cNvCxnSpPr>
          <p:nvPr/>
        </p:nvCxnSpPr>
        <p:spPr>
          <a:xfrm flipV="1">
            <a:off x="5037723" y="2565241"/>
            <a:ext cx="331775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kstfelt 41">
            <a:extLst>
              <a:ext uri="{FF2B5EF4-FFF2-40B4-BE49-F238E27FC236}">
                <a16:creationId xmlns:a16="http://schemas.microsoft.com/office/drawing/2014/main" id="{1BAE8A85-9C00-8C99-7CCC-AA33B5BEC7BC}"/>
              </a:ext>
            </a:extLst>
          </p:cNvPr>
          <p:cNvSpPr txBox="1"/>
          <p:nvPr/>
        </p:nvSpPr>
        <p:spPr>
          <a:xfrm>
            <a:off x="1189267" y="5525040"/>
            <a:ext cx="1026168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500" noProof="0" dirty="0"/>
              <a:t>”Hvordan fungere et membranfilter. Jeg er procesoperatør eller mejerist”</a:t>
            </a:r>
          </a:p>
        </p:txBody>
      </p:sp>
      <p:sp>
        <p:nvSpPr>
          <p:cNvPr id="44" name="Tekstfelt 43">
            <a:extLst>
              <a:ext uri="{FF2B5EF4-FFF2-40B4-BE49-F238E27FC236}">
                <a16:creationId xmlns:a16="http://schemas.microsoft.com/office/drawing/2014/main" id="{B888CB71-1C3B-0950-9DC4-B4FB726EFE52}"/>
              </a:ext>
            </a:extLst>
          </p:cNvPr>
          <p:cNvSpPr txBox="1"/>
          <p:nvPr/>
        </p:nvSpPr>
        <p:spPr>
          <a:xfrm>
            <a:off x="5296851" y="4498864"/>
            <a:ext cx="1289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0" dirty="0"/>
              <a:t>Prompt: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66055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F1BD9D78-F8EA-BE78-05DF-333FA06F3870}"/>
              </a:ext>
            </a:extLst>
          </p:cNvPr>
          <p:cNvSpPr txBox="1"/>
          <p:nvPr/>
        </p:nvSpPr>
        <p:spPr>
          <a:xfrm>
            <a:off x="2469162" y="77536"/>
            <a:ext cx="74472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400" noProof="0" dirty="0"/>
              <a:t>generative kunstig intelligens</a:t>
            </a:r>
            <a:endParaRPr lang="da-DK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907AB4C6-19E5-7A27-04AA-12307594A2E8}"/>
              </a:ext>
            </a:extLst>
          </p:cNvPr>
          <p:cNvSpPr txBox="1">
            <a:spLocks/>
          </p:cNvSpPr>
          <p:nvPr/>
        </p:nvSpPr>
        <p:spPr>
          <a:xfrm>
            <a:off x="87286" y="702129"/>
            <a:ext cx="5614933" cy="5703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Open AI - 5.6 Luna – chatgpt.com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40E5C362-3F9D-18E2-C378-D1ED34C85C36}"/>
              </a:ext>
            </a:extLst>
          </p:cNvPr>
          <p:cNvSpPr txBox="1"/>
          <p:nvPr/>
        </p:nvSpPr>
        <p:spPr>
          <a:xfrm>
            <a:off x="1061945" y="6002118"/>
            <a:ext cx="1026168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500" noProof="0" dirty="0"/>
              <a:t>”Hvordan fungere et membranfilter. Jeg er procesoperatør eller mejerist”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E26173CE-F5A4-E468-7833-C587DE649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82" y="1429054"/>
            <a:ext cx="4598871" cy="3191221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73E94F65-3C65-D892-03C1-E0892F069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004" y="3570987"/>
            <a:ext cx="3275527" cy="2270380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F10ADE6C-9C89-6B3A-DF72-EA03C78F4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111" y="2669365"/>
            <a:ext cx="3148590" cy="2184851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0A4B0EF6-2F49-6E7A-DFCE-201FDD3120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8947" y="1834480"/>
            <a:ext cx="3296186" cy="2280319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3BC88FCA-058E-69E1-A426-CCAD8238C7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2220" y="764394"/>
            <a:ext cx="3865293" cy="266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9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0F38A-7806-857A-8DAB-87BAC09A3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B95071AB-913A-CF29-A529-FEFBD29473C9}"/>
              </a:ext>
            </a:extLst>
          </p:cNvPr>
          <p:cNvSpPr txBox="1"/>
          <p:nvPr/>
        </p:nvSpPr>
        <p:spPr>
          <a:xfrm>
            <a:off x="2469162" y="77536"/>
            <a:ext cx="74472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400" noProof="0" dirty="0"/>
              <a:t>generative kunstig intelligens</a:t>
            </a:r>
            <a:endParaRPr lang="da-DK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B356762-C982-C962-E7C5-FC3A21FB9F21}"/>
              </a:ext>
            </a:extLst>
          </p:cNvPr>
          <p:cNvSpPr txBox="1">
            <a:spLocks/>
          </p:cNvSpPr>
          <p:nvPr/>
        </p:nvSpPr>
        <p:spPr>
          <a:xfrm>
            <a:off x="87286" y="702129"/>
            <a:ext cx="6705399" cy="5703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 err="1"/>
              <a:t>SpaceXAI</a:t>
            </a:r>
            <a:r>
              <a:rPr lang="da-DK" sz="3000" dirty="0"/>
              <a:t> – </a:t>
            </a:r>
            <a:r>
              <a:rPr lang="da-DK" sz="3000" dirty="0" err="1"/>
              <a:t>Grok</a:t>
            </a:r>
            <a:r>
              <a:rPr lang="da-DK" sz="3000" dirty="0"/>
              <a:t> 4.6 – grok.com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3BCDAF3C-50EC-A21B-864E-172A43187C8D}"/>
              </a:ext>
            </a:extLst>
          </p:cNvPr>
          <p:cNvSpPr txBox="1"/>
          <p:nvPr/>
        </p:nvSpPr>
        <p:spPr>
          <a:xfrm>
            <a:off x="1061945" y="6002118"/>
            <a:ext cx="1026168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500" noProof="0" dirty="0"/>
              <a:t>”Hvordan fungere et membranfilter. Jeg er procesoperatør eller mejerist”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A38D7AB5-BFD7-7875-2741-BB40C8993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60" y="1471570"/>
            <a:ext cx="4705639" cy="2777634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A194E317-3B17-3190-4C28-B71FAB851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543" y="3884780"/>
            <a:ext cx="3340412" cy="1984986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72ACC922-39DF-7D9B-5FF5-DF42D9C54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3044" y="2973220"/>
            <a:ext cx="3585080" cy="2132653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8D6DBF48-AABB-E028-2C83-45327DADD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6904" y="1886248"/>
            <a:ext cx="3488735" cy="2079428"/>
          </a:xfrm>
          <a:prstGeom prst="rect">
            <a:avLst/>
          </a:prstGeom>
        </p:spPr>
      </p:pic>
      <p:pic>
        <p:nvPicPr>
          <p:cNvPr id="21" name="Billede 20">
            <a:extLst>
              <a:ext uri="{FF2B5EF4-FFF2-40B4-BE49-F238E27FC236}">
                <a16:creationId xmlns:a16="http://schemas.microsoft.com/office/drawing/2014/main" id="{D1760026-9941-CF80-099F-72242B07E9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3386" y="870375"/>
            <a:ext cx="3689769" cy="218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65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BD8A0-10EC-1CD6-5C57-47EE142B6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DEC8A7DC-2C9F-37B0-7EDE-661D9C71D5D8}"/>
              </a:ext>
            </a:extLst>
          </p:cNvPr>
          <p:cNvSpPr txBox="1"/>
          <p:nvPr/>
        </p:nvSpPr>
        <p:spPr>
          <a:xfrm>
            <a:off x="2469162" y="77536"/>
            <a:ext cx="74472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400" noProof="0" dirty="0"/>
              <a:t>generative kunstig intelligens</a:t>
            </a:r>
            <a:endParaRPr lang="da-DK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8A3E7362-F8A3-8094-EEF2-C44263BD607C}"/>
              </a:ext>
            </a:extLst>
          </p:cNvPr>
          <p:cNvSpPr txBox="1">
            <a:spLocks/>
          </p:cNvSpPr>
          <p:nvPr/>
        </p:nvSpPr>
        <p:spPr>
          <a:xfrm>
            <a:off x="87286" y="702129"/>
            <a:ext cx="6705399" cy="5703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Mistral – chat.mistral.ai/chat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03217421-1AC4-EFEC-E71A-D8F38FF33DE4}"/>
              </a:ext>
            </a:extLst>
          </p:cNvPr>
          <p:cNvSpPr txBox="1"/>
          <p:nvPr/>
        </p:nvSpPr>
        <p:spPr>
          <a:xfrm>
            <a:off x="1061945" y="6002118"/>
            <a:ext cx="1026168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500" noProof="0" dirty="0"/>
              <a:t>”Hvordan fungere et membranfilter. Jeg er procesoperatør eller mejerist”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0F6D446-9B19-4319-284A-70F96637D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27" y="1373735"/>
            <a:ext cx="4787847" cy="3676108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8DCCE545-9DC1-786A-BE75-8CF632E0E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7251" y="3813323"/>
            <a:ext cx="2887979" cy="2200807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5574E96F-3544-C63C-F091-1B784C69B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43" y="3061165"/>
            <a:ext cx="2971584" cy="2265617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A39A5897-2169-D4DB-0DA7-622D93DF00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8250" y="2285998"/>
            <a:ext cx="3092135" cy="2365513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55454E23-9C8A-6EC4-43DF-C8C888524C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5009" y="1666383"/>
            <a:ext cx="3210532" cy="2450962"/>
          </a:xfrm>
          <a:prstGeom prst="rect">
            <a:avLst/>
          </a:prstGeom>
        </p:spPr>
      </p:pic>
      <p:pic>
        <p:nvPicPr>
          <p:cNvPr id="23" name="Billede 22">
            <a:extLst>
              <a:ext uri="{FF2B5EF4-FFF2-40B4-BE49-F238E27FC236}">
                <a16:creationId xmlns:a16="http://schemas.microsoft.com/office/drawing/2014/main" id="{FF8DD150-A24E-9CA8-AD94-AA101ADB06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3406" y="1011523"/>
            <a:ext cx="3263485" cy="249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5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C7874-7D09-577C-E40C-32549A760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D2300E-C4F0-5406-06D7-C17EA34EA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614" y="1508502"/>
            <a:ext cx="11125200" cy="570364"/>
          </a:xfrm>
        </p:spPr>
        <p:txBody>
          <a:bodyPr>
            <a:noAutofit/>
          </a:bodyPr>
          <a:lstStyle/>
          <a:p>
            <a:r>
              <a:rPr lang="da-DK" sz="3000" dirty="0"/>
              <a:t>Hvad er problemet i forhold til undervisningsbrug med elever?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D56542F-298D-0D38-84C0-1B4D85E5D750}"/>
              </a:ext>
            </a:extLst>
          </p:cNvPr>
          <p:cNvSpPr txBox="1">
            <a:spLocks/>
          </p:cNvSpPr>
          <p:nvPr/>
        </p:nvSpPr>
        <p:spPr>
          <a:xfrm>
            <a:off x="307614" y="3309905"/>
            <a:ext cx="11125200" cy="5703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GDPR</a:t>
            </a:r>
          </a:p>
        </p:txBody>
      </p:sp>
    </p:spTree>
    <p:extLst>
      <p:ext uri="{BB962C8B-B14F-4D97-AF65-F5344CB8AC3E}">
        <p14:creationId xmlns:p14="http://schemas.microsoft.com/office/powerpoint/2010/main" val="261747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B6166-3FBE-D6D6-53DE-C0A021999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B213B-45D1-21E4-8B2F-4C46B2ACD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614" y="409167"/>
            <a:ext cx="11125200" cy="1034352"/>
          </a:xfrm>
        </p:spPr>
        <p:txBody>
          <a:bodyPr>
            <a:noAutofit/>
          </a:bodyPr>
          <a:lstStyle/>
          <a:p>
            <a:r>
              <a:rPr lang="da-DK" sz="3000" dirty="0"/>
              <a:t>Videnscenterets GDPR venlige AI platform</a:t>
            </a:r>
            <a:br>
              <a:rPr lang="da-DK" sz="3000" dirty="0"/>
            </a:br>
            <a:r>
              <a:rPr lang="da-DK" sz="3000" dirty="0">
                <a:hlinkClick r:id="rId2" action="ppaction://hlinkfile"/>
              </a:rPr>
              <a:t>vcpt.eucl.dk/aiplatform/</a:t>
            </a:r>
            <a:endParaRPr lang="da-DK" sz="3000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D08FAF34-FA9B-F2BE-BE70-77BC6169983B}"/>
              </a:ext>
            </a:extLst>
          </p:cNvPr>
          <p:cNvSpPr txBox="1">
            <a:spLocks/>
          </p:cNvSpPr>
          <p:nvPr/>
        </p:nvSpPr>
        <p:spPr>
          <a:xfrm>
            <a:off x="307614" y="3331676"/>
            <a:ext cx="11125200" cy="5703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sz="30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AA07693-D9A5-A2C5-1008-EC1B914D4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0546" y="347120"/>
            <a:ext cx="1309253" cy="129707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2F812BF3-1DDD-23FB-EBDA-F1330CC1A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6665" y="1589314"/>
            <a:ext cx="5338669" cy="492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7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68FFD-FC14-49CC-1BC6-8DB45AA71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FE7763-FB37-D6C8-C09D-4CD74D40C2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614" y="409167"/>
            <a:ext cx="11125200" cy="1034352"/>
          </a:xfrm>
        </p:spPr>
        <p:txBody>
          <a:bodyPr>
            <a:noAutofit/>
          </a:bodyPr>
          <a:lstStyle/>
          <a:p>
            <a:r>
              <a:rPr lang="da-DK" sz="3000" dirty="0"/>
              <a:t>Videnscenterets GDPR venlige AI platform</a:t>
            </a:r>
            <a:br>
              <a:rPr lang="da-DK" sz="3000" dirty="0"/>
            </a:br>
            <a:r>
              <a:rPr lang="da-DK" sz="3000" dirty="0">
                <a:hlinkClick r:id="rId2" action="ppaction://hlinkfile"/>
              </a:rPr>
              <a:t>vcpt.eucl.dk/aiplatform/</a:t>
            </a:r>
            <a:endParaRPr lang="da-DK" sz="3000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A35507AE-FD07-923D-0435-67DF3E31BE1A}"/>
              </a:ext>
            </a:extLst>
          </p:cNvPr>
          <p:cNvSpPr txBox="1">
            <a:spLocks/>
          </p:cNvSpPr>
          <p:nvPr/>
        </p:nvSpPr>
        <p:spPr>
          <a:xfrm>
            <a:off x="307614" y="3331676"/>
            <a:ext cx="11125200" cy="5703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a-DK" sz="30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727DEAB-5CCE-9F18-5919-20C278674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0546" y="347120"/>
            <a:ext cx="1309253" cy="1297074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7F29B9AB-7B7A-4B5D-DE15-7E0230434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209" y="2232024"/>
            <a:ext cx="6518637" cy="366732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BEC61973-6413-144B-A857-24F6E7C1C46C}"/>
              </a:ext>
            </a:extLst>
          </p:cNvPr>
          <p:cNvSpPr txBox="1">
            <a:spLocks/>
          </p:cNvSpPr>
          <p:nvPr/>
        </p:nvSpPr>
        <p:spPr>
          <a:xfrm>
            <a:off x="-87086" y="1443519"/>
            <a:ext cx="4367799" cy="10343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Forskellige udbydere af </a:t>
            </a:r>
          </a:p>
          <a:p>
            <a:r>
              <a:rPr lang="da-DK" sz="3000" dirty="0"/>
              <a:t>Kunstig Intelligens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BBE3B11-9404-F006-1FE5-5270D5DD471F}"/>
              </a:ext>
            </a:extLst>
          </p:cNvPr>
          <p:cNvSpPr txBox="1">
            <a:spLocks/>
          </p:cNvSpPr>
          <p:nvPr/>
        </p:nvSpPr>
        <p:spPr>
          <a:xfrm>
            <a:off x="-191338" y="2738957"/>
            <a:ext cx="4367799" cy="15465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Forskellige Kunstig Intelligens modeller fra hver udbyder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838CB47E-B2A2-4B1E-347A-3551E8A2B024}"/>
              </a:ext>
            </a:extLst>
          </p:cNvPr>
          <p:cNvSpPr txBox="1">
            <a:spLocks/>
          </p:cNvSpPr>
          <p:nvPr/>
        </p:nvSpPr>
        <p:spPr>
          <a:xfrm>
            <a:off x="78245" y="4632466"/>
            <a:ext cx="3917393" cy="19141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Forskellige priser, ”hestekræfter”, regnekraft, svarlængde, svartid</a:t>
            </a:r>
          </a:p>
        </p:txBody>
      </p:sp>
    </p:spTree>
    <p:extLst>
      <p:ext uri="{BB962C8B-B14F-4D97-AF65-F5344CB8AC3E}">
        <p14:creationId xmlns:p14="http://schemas.microsoft.com/office/powerpoint/2010/main" val="150251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974F7B8A-42EB-0A87-D7BB-E0F434D2D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494" y="1644194"/>
            <a:ext cx="5448030" cy="471929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51A3B6F6-2591-99EC-903F-61EF97908918}"/>
              </a:ext>
            </a:extLst>
          </p:cNvPr>
          <p:cNvSpPr txBox="1">
            <a:spLocks/>
          </p:cNvSpPr>
          <p:nvPr/>
        </p:nvSpPr>
        <p:spPr>
          <a:xfrm>
            <a:off x="307614" y="409167"/>
            <a:ext cx="11125200" cy="1034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/>
              <a:t>Videnscenterets GDPR venlige AI platform</a:t>
            </a:r>
            <a:br>
              <a:rPr lang="da-DK" sz="3000"/>
            </a:br>
            <a:r>
              <a:rPr lang="da-DK" sz="3000">
                <a:hlinkClick r:id="rId3" action="ppaction://hlinkfile"/>
              </a:rPr>
              <a:t>vcpt.eucl.dk/aiplatform/</a:t>
            </a:r>
            <a:endParaRPr lang="da-DK" sz="3000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2A729C0-FA2A-CD64-44B6-00B638F29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0546" y="347120"/>
            <a:ext cx="1309253" cy="129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221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D37F8-BB0B-2548-2BBF-E6EAD4E44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35C133D5-2662-E4B9-CB1B-4336BDD57A76}"/>
              </a:ext>
            </a:extLst>
          </p:cNvPr>
          <p:cNvSpPr txBox="1">
            <a:spLocks/>
          </p:cNvSpPr>
          <p:nvPr/>
        </p:nvSpPr>
        <p:spPr>
          <a:xfrm>
            <a:off x="307614" y="409167"/>
            <a:ext cx="11125200" cy="1034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/>
              <a:t>Videnscenterets GDPR venlige AI platform</a:t>
            </a:r>
            <a:br>
              <a:rPr lang="da-DK" sz="3000"/>
            </a:br>
            <a:r>
              <a:rPr lang="da-DK" sz="3000">
                <a:hlinkClick r:id="rId2" action="ppaction://hlinkfile"/>
              </a:rPr>
              <a:t>vcpt.eucl.dk/aiplatform/</a:t>
            </a:r>
            <a:endParaRPr lang="da-DK" sz="3000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68BA9441-3D19-D7C9-B7D8-98E0379A7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0546" y="347120"/>
            <a:ext cx="1309253" cy="1297074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1FFACDAC-B82E-C3AB-BD14-410623C6A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04" y="1557395"/>
            <a:ext cx="3991266" cy="4988232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BCAB0118-D192-E571-0B1A-1B0EA1D1B6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1923" y="2629611"/>
            <a:ext cx="2084550" cy="260969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CB1D0718-80FF-D7C2-42B6-DA66368F99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0676" y="1857122"/>
            <a:ext cx="4227126" cy="4177350"/>
          </a:xfrm>
          <a:prstGeom prst="rect">
            <a:avLst/>
          </a:prstGeom>
        </p:spPr>
      </p:pic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C230D377-7E8D-D840-23E1-0C3F17DE893D}"/>
              </a:ext>
            </a:extLst>
          </p:cNvPr>
          <p:cNvCxnSpPr/>
          <p:nvPr/>
        </p:nvCxnSpPr>
        <p:spPr>
          <a:xfrm>
            <a:off x="6911955" y="3833665"/>
            <a:ext cx="69857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509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217A0-8631-3014-87F3-66B6B4517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393E57E5-F3B9-52BB-5521-20A30893A7A2}"/>
              </a:ext>
            </a:extLst>
          </p:cNvPr>
          <p:cNvSpPr txBox="1">
            <a:spLocks/>
          </p:cNvSpPr>
          <p:nvPr/>
        </p:nvSpPr>
        <p:spPr>
          <a:xfrm>
            <a:off x="533400" y="221744"/>
            <a:ext cx="11125200" cy="1034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/>
              <a:t>Videnscenterets GDPR venlige AI platform</a:t>
            </a:r>
            <a:br>
              <a:rPr lang="da-DK" sz="3000"/>
            </a:br>
            <a:r>
              <a:rPr lang="da-DK" sz="3000">
                <a:hlinkClick r:id="rId2" action="ppaction://hlinkfile"/>
              </a:rPr>
              <a:t>vcpt.eucl.dk/aiplatform/</a:t>
            </a:r>
            <a:endParaRPr lang="da-DK" sz="3000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76319AF0-1E2D-07AF-FAB9-701D60448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0546" y="347120"/>
            <a:ext cx="1309253" cy="1297074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074F0C4F-2161-84A5-5F7A-764438A7D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847" y="1566181"/>
            <a:ext cx="3571925" cy="4462611"/>
          </a:xfrm>
          <a:prstGeom prst="rect">
            <a:avLst/>
          </a:prstGeom>
        </p:spPr>
      </p:pic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90A591C9-9CAA-2B4F-0149-B00F714AB9F8}"/>
              </a:ext>
            </a:extLst>
          </p:cNvPr>
          <p:cNvCxnSpPr/>
          <p:nvPr/>
        </p:nvCxnSpPr>
        <p:spPr>
          <a:xfrm>
            <a:off x="5122912" y="3822307"/>
            <a:ext cx="69857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Billede 13">
            <a:extLst>
              <a:ext uri="{FF2B5EF4-FFF2-40B4-BE49-F238E27FC236}">
                <a16:creationId xmlns:a16="http://schemas.microsoft.com/office/drawing/2014/main" id="{7675AF14-A88E-7E11-DE1C-0693A7CFFF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59" y="1096144"/>
            <a:ext cx="3664651" cy="539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641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DD8E4-25BB-67CD-0DC5-44D099AD0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F391DE42-4D90-76C2-E4FC-4AA23FE70689}"/>
              </a:ext>
            </a:extLst>
          </p:cNvPr>
          <p:cNvSpPr txBox="1">
            <a:spLocks/>
          </p:cNvSpPr>
          <p:nvPr/>
        </p:nvSpPr>
        <p:spPr>
          <a:xfrm>
            <a:off x="533400" y="221744"/>
            <a:ext cx="11125200" cy="1034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/>
              <a:t>Videnscenterets GDPR venlige AI platform</a:t>
            </a:r>
            <a:br>
              <a:rPr lang="da-DK" sz="3000"/>
            </a:br>
            <a:r>
              <a:rPr lang="da-DK" sz="3000">
                <a:hlinkClick r:id="rId2" action="ppaction://hlinkfile"/>
              </a:rPr>
              <a:t>vcpt.eucl.dk/aiplatform/</a:t>
            </a:r>
            <a:endParaRPr lang="da-DK" sz="3000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A6D9D88-1BF8-D64E-C4E8-8A2B4B858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0546" y="347120"/>
            <a:ext cx="1309253" cy="1297074"/>
          </a:xfrm>
          <a:prstGeom prst="rect">
            <a:avLst/>
          </a:prstGeom>
        </p:spPr>
      </p:pic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CF0034E8-46B1-37FD-D92D-EC016DEFCEDD}"/>
              </a:ext>
            </a:extLst>
          </p:cNvPr>
          <p:cNvCxnSpPr/>
          <p:nvPr/>
        </p:nvCxnSpPr>
        <p:spPr>
          <a:xfrm>
            <a:off x="5122912" y="3822307"/>
            <a:ext cx="69857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lede 2">
            <a:extLst>
              <a:ext uri="{FF2B5EF4-FFF2-40B4-BE49-F238E27FC236}">
                <a16:creationId xmlns:a16="http://schemas.microsoft.com/office/drawing/2014/main" id="{F7E9F031-33A9-F024-27E6-3E7A57449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749" y="2044955"/>
            <a:ext cx="2105319" cy="990738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13ACFF83-5D40-E26B-EE13-32999D14E3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939" y="1686812"/>
            <a:ext cx="3792777" cy="4720114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D62670D-4305-8F12-BA01-CB7C51761D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7492" y="1769570"/>
            <a:ext cx="5085569" cy="468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75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52275-129F-9A60-662D-5DE895D9E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CE55D2E4-F439-3BC5-5E39-BACFAFB5473F}"/>
              </a:ext>
            </a:extLst>
          </p:cNvPr>
          <p:cNvSpPr txBox="1">
            <a:spLocks/>
          </p:cNvSpPr>
          <p:nvPr/>
        </p:nvSpPr>
        <p:spPr>
          <a:xfrm>
            <a:off x="533400" y="221744"/>
            <a:ext cx="11125200" cy="1034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Videnscenterets GDPR venlige AI platform</a:t>
            </a:r>
            <a:br>
              <a:rPr lang="da-DK" sz="3000" dirty="0"/>
            </a:br>
            <a:r>
              <a:rPr lang="da-DK" sz="3000" dirty="0">
                <a:hlinkClick r:id="rId3" action="ppaction://hlinkfile"/>
              </a:rPr>
              <a:t>vcpt.eucl.dk/</a:t>
            </a:r>
            <a:r>
              <a:rPr lang="da-DK" sz="3000" dirty="0" err="1">
                <a:hlinkClick r:id="rId3" action="ppaction://hlinkfile"/>
              </a:rPr>
              <a:t>aiplatform</a:t>
            </a:r>
            <a:r>
              <a:rPr lang="da-DK" sz="3000" dirty="0">
                <a:hlinkClick r:id="rId3" action="ppaction://hlinkfile"/>
              </a:rPr>
              <a:t>/</a:t>
            </a:r>
            <a:endParaRPr lang="da-DK" sz="3000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0A7D749-7938-0F9F-AA44-F6C85CFAB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0546" y="347120"/>
            <a:ext cx="1309253" cy="1297074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7B422661-69CE-816B-8D8D-69AA3F6F1A05}"/>
              </a:ext>
            </a:extLst>
          </p:cNvPr>
          <p:cNvSpPr txBox="1">
            <a:spLocks/>
          </p:cNvSpPr>
          <p:nvPr/>
        </p:nvSpPr>
        <p:spPr>
          <a:xfrm>
            <a:off x="759634" y="1839456"/>
            <a:ext cx="3511353" cy="1034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15 minutters opgave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51941A5C-C42D-ED35-A057-D715E7118D07}"/>
              </a:ext>
            </a:extLst>
          </p:cNvPr>
          <p:cNvSpPr txBox="1">
            <a:spLocks/>
          </p:cNvSpPr>
          <p:nvPr/>
        </p:nvSpPr>
        <p:spPr>
          <a:xfrm>
            <a:off x="361123" y="2605242"/>
            <a:ext cx="7930952" cy="3006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Spørg forskellige udbydere og forskellige modeller om spørgsmål indenfor jeres fagområde.</a:t>
            </a:r>
          </a:p>
          <a:p>
            <a:r>
              <a:rPr lang="da-DK" sz="3000" dirty="0"/>
              <a:t>Vurder svarene og noter jeres vurdering.</a:t>
            </a:r>
          </a:p>
          <a:p>
            <a:r>
              <a:rPr lang="da-DK" sz="3000" dirty="0"/>
              <a:t>Vi gennemgår jeres vurderinger bagefter på klassen 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11338508-1893-1642-2493-B6F12E5943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0222" y="2431071"/>
            <a:ext cx="3671366" cy="318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07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D9ADB-5281-F8EF-2A15-F91EF77C2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2D1CF128-672B-C22B-8AD0-482DD9AE4689}"/>
              </a:ext>
            </a:extLst>
          </p:cNvPr>
          <p:cNvSpPr txBox="1">
            <a:spLocks/>
          </p:cNvSpPr>
          <p:nvPr/>
        </p:nvSpPr>
        <p:spPr>
          <a:xfrm>
            <a:off x="533400" y="221744"/>
            <a:ext cx="11125200" cy="1034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Videnscenterets GDPR venlige AI platform</a:t>
            </a:r>
            <a:br>
              <a:rPr lang="da-DK" sz="3000" dirty="0"/>
            </a:br>
            <a:r>
              <a:rPr lang="da-DK" sz="3000" dirty="0">
                <a:hlinkClick r:id="rId3" action="ppaction://hlinkfile"/>
              </a:rPr>
              <a:t>vcpt.eucl.dk/</a:t>
            </a:r>
            <a:r>
              <a:rPr lang="da-DK" sz="3000" dirty="0" err="1">
                <a:hlinkClick r:id="rId3" action="ppaction://hlinkfile"/>
              </a:rPr>
              <a:t>aiplatform</a:t>
            </a:r>
            <a:r>
              <a:rPr lang="da-DK" sz="3000" dirty="0">
                <a:hlinkClick r:id="rId3" action="ppaction://hlinkfile"/>
              </a:rPr>
              <a:t>/</a:t>
            </a:r>
            <a:endParaRPr lang="da-DK" sz="3000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61B80F5-A2AD-29BD-DAD7-83FBED4AC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0546" y="347120"/>
            <a:ext cx="1309253" cy="1297074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1D5A3D4F-1F46-BEAF-8F33-EDC5B7802E06}"/>
              </a:ext>
            </a:extLst>
          </p:cNvPr>
          <p:cNvSpPr txBox="1">
            <a:spLocks/>
          </p:cNvSpPr>
          <p:nvPr/>
        </p:nvSpPr>
        <p:spPr>
          <a:xfrm>
            <a:off x="3729777" y="3134382"/>
            <a:ext cx="4732446" cy="1034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Gennemgang af vurderinger</a:t>
            </a:r>
          </a:p>
        </p:txBody>
      </p:sp>
    </p:spTree>
    <p:extLst>
      <p:ext uri="{BB962C8B-B14F-4D97-AF65-F5344CB8AC3E}">
        <p14:creationId xmlns:p14="http://schemas.microsoft.com/office/powerpoint/2010/main" val="4206811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8D3210-0D58-CC23-6B25-76006217C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AI Billedhæfter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1E2CEA7D-F82B-1A23-BEAB-2E128C7FFC02}"/>
              </a:ext>
            </a:extLst>
          </p:cNvPr>
          <p:cNvSpPr txBox="1">
            <a:spLocks/>
          </p:cNvSpPr>
          <p:nvPr/>
        </p:nvSpPr>
        <p:spPr>
          <a:xfrm>
            <a:off x="712305" y="15455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Få en AI til at gennemgå en standard forklaring med eleverne, hvor de kan stille spørgsmål undervejs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8061C1B-6040-6944-D65C-EDD5FB02F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2871078"/>
            <a:ext cx="2836793" cy="378239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304B7C4A-265A-D208-6390-8534E5FB0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980" y="2799995"/>
            <a:ext cx="1871826" cy="4058005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DD237F64-A62D-189A-4033-6A1F85E76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701" y="2799995"/>
            <a:ext cx="1871826" cy="4058005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23DD79D1-B565-BA83-0544-76043AF281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0422" y="2799994"/>
            <a:ext cx="1871827" cy="4058006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29E07F81-87B4-B16B-18F8-85022DF883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8143" y="2799993"/>
            <a:ext cx="1871827" cy="405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8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571FD-79C5-8013-B283-8E4DC553C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5D3920-97B7-70A0-AA40-9570947D8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AI Billedhæfter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FCE3F233-C1EB-4376-EF40-0D9BC27C62E7}"/>
              </a:ext>
            </a:extLst>
          </p:cNvPr>
          <p:cNvSpPr txBox="1">
            <a:spLocks/>
          </p:cNvSpPr>
          <p:nvPr/>
        </p:nvSpPr>
        <p:spPr>
          <a:xfrm>
            <a:off x="494116" y="1690688"/>
            <a:ext cx="2430828" cy="34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Billede kartotek: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198A816-CAEF-4383-B06F-45319D55D760}"/>
              </a:ext>
            </a:extLst>
          </p:cNvPr>
          <p:cNvSpPr txBox="1">
            <a:spLocks/>
          </p:cNvSpPr>
          <p:nvPr/>
        </p:nvSpPr>
        <p:spPr>
          <a:xfrm>
            <a:off x="4610810" y="1658203"/>
            <a:ext cx="3380252" cy="34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 err="1"/>
              <a:t>Preprompt</a:t>
            </a:r>
            <a:r>
              <a:rPr lang="da-DK" sz="2000" dirty="0"/>
              <a:t> med fortælling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7A4DEB17-79BF-1BCD-E2AA-7BD8E9D1E90F}"/>
              </a:ext>
            </a:extLst>
          </p:cNvPr>
          <p:cNvSpPr txBox="1">
            <a:spLocks/>
          </p:cNvSpPr>
          <p:nvPr/>
        </p:nvSpPr>
        <p:spPr>
          <a:xfrm>
            <a:off x="7991062" y="1593234"/>
            <a:ext cx="4505671" cy="4050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AI der kan besvare spørgsmål undervejs</a:t>
            </a: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16764A07-BAE9-E5E8-A994-10807CEE1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74" y="2389050"/>
            <a:ext cx="3437085" cy="3586606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85F7AA2E-D9D6-1FE4-4303-9B0F06BB3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311" y="2235703"/>
            <a:ext cx="3163144" cy="3739953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5BE60328-EC38-DB02-A57C-41A599A746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0660" y="2235702"/>
            <a:ext cx="2753140" cy="370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49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134BF-20F1-B7EC-07F6-9B1327444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AI Billedhæfte – Sensorer og </a:t>
            </a:r>
            <a:r>
              <a:rPr lang="da-DK" dirty="0" err="1"/>
              <a:t>aktuatorer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A7D3D1E-EB3E-97C2-D4C5-0F7B595CB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72" y="2471945"/>
            <a:ext cx="2836793" cy="3782391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BB5CCB43-F57E-FC75-CFC1-AA91B55F1BBA}"/>
              </a:ext>
            </a:extLst>
          </p:cNvPr>
          <p:cNvSpPr txBox="1">
            <a:spLocks/>
          </p:cNvSpPr>
          <p:nvPr/>
        </p:nvSpPr>
        <p:spPr>
          <a:xfrm>
            <a:off x="3969972" y="1690688"/>
            <a:ext cx="2430828" cy="3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Link til download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725B0E6-90CA-51BC-EBB6-60E38020EC0D}"/>
              </a:ext>
            </a:extLst>
          </p:cNvPr>
          <p:cNvSpPr txBox="1">
            <a:spLocks/>
          </p:cNvSpPr>
          <p:nvPr/>
        </p:nvSpPr>
        <p:spPr>
          <a:xfrm>
            <a:off x="4048538" y="3429000"/>
            <a:ext cx="5538463" cy="478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Podcast med underviser (Mads Lysholm Christensen)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5253B90-9B5C-3884-040B-D1FC8E84144E}"/>
              </a:ext>
            </a:extLst>
          </p:cNvPr>
          <p:cNvSpPr txBox="1">
            <a:spLocks/>
          </p:cNvSpPr>
          <p:nvPr/>
        </p:nvSpPr>
        <p:spPr>
          <a:xfrm>
            <a:off x="3969971" y="2342884"/>
            <a:ext cx="6713174" cy="3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>
                <a:hlinkClick r:id="rId3"/>
              </a:rPr>
              <a:t>https://videnscenterportalen.dk/pt/forloeb/foelere-og-aktuatorer-i-mejeribranchen/</a:t>
            </a:r>
            <a:endParaRPr lang="da-DK" sz="2000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2D910CB7-D797-865C-A4F6-CA7B1D96152D}"/>
              </a:ext>
            </a:extLst>
          </p:cNvPr>
          <p:cNvSpPr txBox="1">
            <a:spLocks/>
          </p:cNvSpPr>
          <p:nvPr/>
        </p:nvSpPr>
        <p:spPr>
          <a:xfrm>
            <a:off x="4048538" y="4123891"/>
            <a:ext cx="6981057" cy="478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300" dirty="0">
                <a:hlinkClick r:id="rId4"/>
              </a:rPr>
              <a:t>https://videnscenterportalen.dk/pt/2026/05/20/podcast-ai-assistent-til-mejeristuddannelsen/</a:t>
            </a:r>
            <a:endParaRPr lang="da-DK" sz="1300" dirty="0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8ED7E905-C221-4507-EE32-EEF21E3FFA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8541" y="1683591"/>
            <a:ext cx="1566915" cy="1576708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71981C70-2B4A-881D-D1A4-2EF8516E65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8541" y="4578765"/>
            <a:ext cx="1609864" cy="162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99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B06BD-A816-E3D6-242F-5784B2DB6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688D39D-1CD3-A0CF-0859-4B3F2958C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571" y="1979844"/>
            <a:ext cx="4726415" cy="1325563"/>
          </a:xfrm>
        </p:spPr>
        <p:txBody>
          <a:bodyPr/>
          <a:lstStyle/>
          <a:p>
            <a:r>
              <a:rPr lang="da-DK" noProof="0" dirty="0"/>
              <a:t>Nogle spørgsmål</a:t>
            </a:r>
            <a:r>
              <a:rPr lang="en-US" dirty="0"/>
              <a:t>?</a:t>
            </a: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40AC8B2D-175E-2CB6-4C2C-AB610F4A7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049" y="4752750"/>
            <a:ext cx="5439452" cy="210525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33EEE410-3306-7E42-DFEC-76218B9E879E}"/>
              </a:ext>
            </a:extLst>
          </p:cNvPr>
          <p:cNvSpPr txBox="1">
            <a:spLocks/>
          </p:cNvSpPr>
          <p:nvPr/>
        </p:nvSpPr>
        <p:spPr>
          <a:xfrm>
            <a:off x="9802587" y="4391721"/>
            <a:ext cx="1902069" cy="3610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800" dirty="0"/>
              <a:t>Hent Slideshow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B8AB5B3C-DA8F-6D58-F3F5-2F48AB4A4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9830" y="4972258"/>
            <a:ext cx="1515002" cy="1557439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333FDC5D-2795-B3B5-4077-C32CBDF265D8}"/>
              </a:ext>
            </a:extLst>
          </p:cNvPr>
          <p:cNvSpPr txBox="1"/>
          <p:nvPr/>
        </p:nvSpPr>
        <p:spPr>
          <a:xfrm>
            <a:off x="7439664" y="3929460"/>
            <a:ext cx="4483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0" i="0" dirty="0">
                <a:solidFill>
                  <a:srgbClr val="000000"/>
                </a:solidFill>
                <a:effectLst/>
                <a:latin typeface="Raleway" pitchFamily="2" charset="0"/>
                <a:hlinkClick r:id="rId4"/>
              </a:rPr>
              <a:t>vcpt.eucl.dk/ai/procesmejerist2026/</a:t>
            </a:r>
            <a:endParaRPr lang="da-DK" b="0" i="0" dirty="0">
              <a:solidFill>
                <a:srgbClr val="000000"/>
              </a:solidFill>
              <a:effectLst/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77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8A8EE-0201-CF73-55DB-3703B8AE9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AD9B1C-767E-E0CC-6B64-889C1598A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AI Billedhæfte – Sensorer og </a:t>
            </a:r>
            <a:r>
              <a:rPr lang="da-DK" dirty="0" err="1"/>
              <a:t>aktuatorer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EF174C0-2F55-7091-1372-10ADB612E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781" y="1987291"/>
            <a:ext cx="3332332" cy="4443110"/>
          </a:xfrm>
          <a:prstGeom prst="rect">
            <a:avLst/>
          </a:prstGeom>
        </p:spPr>
      </p:pic>
      <p:pic>
        <p:nvPicPr>
          <p:cNvPr id="3" name="Billede 2" descr="Et billede, der indeholder mønster, kvadratisk, pixel, design&#10;&#10;AI-genereret indhold kan være ukorrekt.">
            <a:extLst>
              <a:ext uri="{FF2B5EF4-FFF2-40B4-BE49-F238E27FC236}">
                <a16:creationId xmlns:a16="http://schemas.microsoft.com/office/drawing/2014/main" id="{38B83F0A-E358-C676-174D-5C1D964A02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397" y="1690688"/>
            <a:ext cx="1789572" cy="1851843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498E12B9-1212-FB53-8B30-26F034511D0F}"/>
              </a:ext>
            </a:extLst>
          </p:cNvPr>
          <p:cNvSpPr txBox="1">
            <a:spLocks/>
          </p:cNvSpPr>
          <p:nvPr/>
        </p:nvSpPr>
        <p:spPr>
          <a:xfrm>
            <a:off x="759634" y="1839456"/>
            <a:ext cx="3511353" cy="1034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15 minutters opgave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8CA0CFBF-B93D-380D-61E0-46B0F725D9C4}"/>
              </a:ext>
            </a:extLst>
          </p:cNvPr>
          <p:cNvSpPr txBox="1">
            <a:spLocks/>
          </p:cNvSpPr>
          <p:nvPr/>
        </p:nvSpPr>
        <p:spPr>
          <a:xfrm>
            <a:off x="402887" y="3373647"/>
            <a:ext cx="7930952" cy="3006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Gennemgå billedhæftet på mobilen.</a:t>
            </a:r>
          </a:p>
          <a:p>
            <a:r>
              <a:rPr lang="da-DK" sz="3000" dirty="0"/>
              <a:t>Stil lidt spørgsmål undervejs</a:t>
            </a:r>
          </a:p>
          <a:p>
            <a:r>
              <a:rPr lang="da-DK" sz="3000" dirty="0"/>
              <a:t>Vurder svarene og noter jeres vurdering.</a:t>
            </a:r>
          </a:p>
          <a:p>
            <a:r>
              <a:rPr lang="da-DK" sz="3000" dirty="0"/>
              <a:t>Vi gennemgår jeres vurderinger bagefter på klassen </a:t>
            </a:r>
          </a:p>
        </p:txBody>
      </p:sp>
    </p:spTree>
    <p:extLst>
      <p:ext uri="{BB962C8B-B14F-4D97-AF65-F5344CB8AC3E}">
        <p14:creationId xmlns:p14="http://schemas.microsoft.com/office/powerpoint/2010/main" val="1495054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4D82E-049B-C732-DFF4-B059959A4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3424F5AB-5FAC-D9BF-1C98-54D715B2CE2E}"/>
              </a:ext>
            </a:extLst>
          </p:cNvPr>
          <p:cNvSpPr txBox="1">
            <a:spLocks/>
          </p:cNvSpPr>
          <p:nvPr/>
        </p:nvSpPr>
        <p:spPr>
          <a:xfrm>
            <a:off x="3729777" y="3134382"/>
            <a:ext cx="4732446" cy="1034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Gennemgang af vurderinger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B8DCD1-DB99-FC6B-4E4E-9D6945D15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a-DK" dirty="0"/>
              <a:t>AI Billedhæfte – Sensorer og </a:t>
            </a:r>
            <a:r>
              <a:rPr lang="da-DK" dirty="0" err="1"/>
              <a:t>aktuatorer</a:t>
            </a:r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FE36C12-5FC0-0DAB-01B4-AD9AB44CF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781" y="1987291"/>
            <a:ext cx="3332332" cy="444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38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AA4D4B9F-A6DB-2606-BEDC-2D543D43EE69}"/>
              </a:ext>
            </a:extLst>
          </p:cNvPr>
          <p:cNvSpPr txBox="1">
            <a:spLocks/>
          </p:cNvSpPr>
          <p:nvPr/>
        </p:nvSpPr>
        <p:spPr>
          <a:xfrm>
            <a:off x="2009821" y="251324"/>
            <a:ext cx="8172358" cy="7719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Kunstig intelligens som hjælp til EL-fejlfinding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F53F5B5-DCAA-36E3-D2D7-4228330AC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59" y="1897433"/>
            <a:ext cx="3566090" cy="2674567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6DEC96AF-54CA-CD65-EDEA-FD1AFB30C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686" y="1897433"/>
            <a:ext cx="3566090" cy="2674568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04766409-DE81-EBBA-B206-713EC8579E2C}"/>
              </a:ext>
            </a:extLst>
          </p:cNvPr>
          <p:cNvSpPr txBox="1">
            <a:spLocks/>
          </p:cNvSpPr>
          <p:nvPr/>
        </p:nvSpPr>
        <p:spPr>
          <a:xfrm>
            <a:off x="611828" y="4918930"/>
            <a:ext cx="2795986" cy="601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Proces anlæg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879A224E-5FE4-F97E-62A9-EDDDF70B9EF9}"/>
              </a:ext>
            </a:extLst>
          </p:cNvPr>
          <p:cNvSpPr txBox="1">
            <a:spLocks/>
          </p:cNvSpPr>
          <p:nvPr/>
        </p:nvSpPr>
        <p:spPr>
          <a:xfrm>
            <a:off x="4698007" y="4845097"/>
            <a:ext cx="2795986" cy="601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Fejl</a:t>
            </a: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B1237211-09CD-A2F1-78F9-AB567E1020DE}"/>
              </a:ext>
            </a:extLst>
          </p:cNvPr>
          <p:cNvSpPr txBox="1">
            <a:spLocks/>
          </p:cNvSpPr>
          <p:nvPr/>
        </p:nvSpPr>
        <p:spPr>
          <a:xfrm>
            <a:off x="8468611" y="6099321"/>
            <a:ext cx="3427135" cy="6010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Hjælp til fejlfinding</a:t>
            </a:r>
          </a:p>
        </p:txBody>
      </p:sp>
      <p:pic>
        <p:nvPicPr>
          <p:cNvPr id="21" name="Billede 20">
            <a:extLst>
              <a:ext uri="{FF2B5EF4-FFF2-40B4-BE49-F238E27FC236}">
                <a16:creationId xmlns:a16="http://schemas.microsoft.com/office/drawing/2014/main" id="{DB380530-0A7F-4847-F1C5-4813773F9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9732" y="1086628"/>
            <a:ext cx="2302965" cy="507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48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4FDF2-298D-5D12-7709-D9307C3D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B2D66261-379A-4289-5F3F-E06F6802D416}"/>
              </a:ext>
            </a:extLst>
          </p:cNvPr>
          <p:cNvSpPr txBox="1">
            <a:spLocks/>
          </p:cNvSpPr>
          <p:nvPr/>
        </p:nvSpPr>
        <p:spPr>
          <a:xfrm>
            <a:off x="2009821" y="251324"/>
            <a:ext cx="8172358" cy="7719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Kunstig intelligens som hjælp til EL-fejlfinding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A07C891-2CE2-4CD2-50D8-409B479FCAE3}"/>
              </a:ext>
            </a:extLst>
          </p:cNvPr>
          <p:cNvSpPr txBox="1">
            <a:spLocks/>
          </p:cNvSpPr>
          <p:nvPr/>
        </p:nvSpPr>
        <p:spPr>
          <a:xfrm>
            <a:off x="163035" y="990366"/>
            <a:ext cx="3727425" cy="550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Kendte fejlfindingstekniker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8BB12007-5C0B-67A3-5492-E97AA7DF6B6F}"/>
              </a:ext>
            </a:extLst>
          </p:cNvPr>
          <p:cNvSpPr txBox="1">
            <a:spLocks/>
          </p:cNvSpPr>
          <p:nvPr/>
        </p:nvSpPr>
        <p:spPr>
          <a:xfrm>
            <a:off x="4770783" y="1437627"/>
            <a:ext cx="6997147" cy="48474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2000" b="1" dirty="0"/>
              <a:t>En samsonventil reagere ikke</a:t>
            </a:r>
          </a:p>
          <a:p>
            <a:pPr algn="l"/>
            <a:endParaRPr lang="da-DK" sz="2000" dirty="0"/>
          </a:p>
          <a:p>
            <a:pPr lvl="0" algn="l"/>
            <a:r>
              <a:rPr lang="da-DK" sz="2000" dirty="0"/>
              <a:t>Er der luft til den (blokeret eller skruet ned)?</a:t>
            </a:r>
          </a:p>
          <a:p>
            <a:pPr lvl="0" algn="l"/>
            <a:r>
              <a:rPr lang="da-DK" sz="2000" dirty="0"/>
              <a:t>Er der signal i styrekredsen - strøm eller spænding?</a:t>
            </a:r>
          </a:p>
          <a:p>
            <a:pPr lvl="0" algn="l"/>
            <a:r>
              <a:rPr lang="da-DK" sz="2000" dirty="0"/>
              <a:t>Er polariteten korrekt?</a:t>
            </a:r>
          </a:p>
          <a:p>
            <a:pPr lvl="0" algn="l"/>
            <a:r>
              <a:rPr lang="da-DK" sz="2000" dirty="0"/>
              <a:t>Er den monteret det rigtig sted på klemrækken?</a:t>
            </a:r>
          </a:p>
          <a:p>
            <a:pPr lvl="0" algn="l"/>
            <a:r>
              <a:rPr lang="da-DK" sz="2000" dirty="0"/>
              <a:t>Er den ude af justering?</a:t>
            </a:r>
          </a:p>
          <a:p>
            <a:pPr lvl="0" algn="l"/>
            <a:endParaRPr lang="da-DK" sz="2000" dirty="0"/>
          </a:p>
          <a:p>
            <a:pPr algn="l"/>
            <a:r>
              <a:rPr lang="da-DK" sz="2000" b="1" dirty="0"/>
              <a:t>En skråventil eller butterflyventil virker ikke</a:t>
            </a:r>
          </a:p>
          <a:p>
            <a:pPr algn="l"/>
            <a:endParaRPr lang="da-DK" sz="2000" dirty="0"/>
          </a:p>
          <a:p>
            <a:pPr lvl="0" algn="l"/>
            <a:r>
              <a:rPr lang="da-DK" sz="2000" dirty="0"/>
              <a:t>Er der luft til den?</a:t>
            </a:r>
          </a:p>
          <a:p>
            <a:pPr lvl="0" algn="l"/>
            <a:r>
              <a:rPr lang="da-DK" sz="2000" dirty="0"/>
              <a:t>Er den røde kontrol knap ude i manifolden?</a:t>
            </a:r>
          </a:p>
          <a:p>
            <a:pPr lvl="0" algn="l"/>
            <a:r>
              <a:rPr lang="da-DK" sz="2000" dirty="0"/>
              <a:t>Er der strøm til magnetventilen i manifolden?</a:t>
            </a:r>
          </a:p>
          <a:p>
            <a:pPr lvl="0" algn="l"/>
            <a:r>
              <a:rPr lang="da-DK" sz="2000" dirty="0"/>
              <a:t>Er der ombyttet to slanger?</a:t>
            </a:r>
          </a:p>
          <a:p>
            <a:pPr lvl="0" algn="l"/>
            <a:r>
              <a:rPr lang="da-DK" sz="2000" dirty="0"/>
              <a:t>Er der forbindelse (gennemgang) mellem PLC-DO og klemrækken?</a:t>
            </a:r>
          </a:p>
          <a:p>
            <a:pPr algn="l"/>
            <a:endParaRPr lang="da-DK" sz="2000" dirty="0"/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C39BF5A1-CD07-728E-19AF-9DC24592B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56" y="1658414"/>
            <a:ext cx="3636730" cy="484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5F7FD-F837-FB03-7FF0-C6A2ED6AB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76F6851C-0B4D-DD9B-F0E4-A9132156F04F}"/>
              </a:ext>
            </a:extLst>
          </p:cNvPr>
          <p:cNvSpPr txBox="1">
            <a:spLocks/>
          </p:cNvSpPr>
          <p:nvPr/>
        </p:nvSpPr>
        <p:spPr>
          <a:xfrm>
            <a:off x="2009821" y="251324"/>
            <a:ext cx="8172358" cy="7719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Kunstig intelligens som hjælp til EL-fejlfinding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1E35E026-1E47-742C-4CDC-B2FBA414935D}"/>
              </a:ext>
            </a:extLst>
          </p:cNvPr>
          <p:cNvSpPr txBox="1">
            <a:spLocks/>
          </p:cNvSpPr>
          <p:nvPr/>
        </p:nvSpPr>
        <p:spPr>
          <a:xfrm>
            <a:off x="163035" y="990366"/>
            <a:ext cx="3403693" cy="550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22 kendte fejl som opgaver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A763EA34-2174-EBF3-21E9-29CBDAEA2DC5}"/>
              </a:ext>
            </a:extLst>
          </p:cNvPr>
          <p:cNvSpPr txBox="1">
            <a:spLocks/>
          </p:cNvSpPr>
          <p:nvPr/>
        </p:nvSpPr>
        <p:spPr>
          <a:xfrm>
            <a:off x="4808648" y="1778397"/>
            <a:ext cx="6997147" cy="37136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2000" b="1" dirty="0"/>
              <a:t>Kategori 2: Samsonventil reagerer ikke</a:t>
            </a:r>
            <a:r>
              <a:rPr lang="da-DK" sz="2000" dirty="0"/>
              <a:t> </a:t>
            </a:r>
          </a:p>
          <a:p>
            <a:pPr algn="l"/>
            <a:endParaRPr lang="da-DK" sz="2000" dirty="0"/>
          </a:p>
          <a:p>
            <a:pPr algn="l"/>
            <a:r>
              <a:rPr lang="da-DK" sz="2000" dirty="0"/>
              <a:t>8. Der er ingen trykluft til Samsonventilen </a:t>
            </a:r>
          </a:p>
          <a:p>
            <a:pPr algn="l"/>
            <a:r>
              <a:rPr lang="da-DK" sz="2000" dirty="0"/>
              <a:t>9. Forkert polaritet på styresignalet til </a:t>
            </a:r>
            <a:r>
              <a:rPr lang="da-DK" sz="2000" dirty="0" err="1"/>
              <a:t>Ventilpositioneren</a:t>
            </a:r>
            <a:r>
              <a:rPr lang="da-DK" sz="2000" dirty="0"/>
              <a:t> </a:t>
            </a:r>
          </a:p>
          <a:p>
            <a:pPr algn="l"/>
            <a:r>
              <a:rPr lang="da-DK" sz="2000" dirty="0"/>
              <a:t>10. Kabel eller tilslutning på klemrækken er forkert tilkoblet eller løs</a:t>
            </a:r>
          </a:p>
          <a:p>
            <a:pPr algn="l"/>
            <a:endParaRPr lang="da-DK" sz="2000" dirty="0"/>
          </a:p>
          <a:p>
            <a:pPr algn="l"/>
            <a:r>
              <a:rPr lang="da-DK" sz="2000" b="1" dirty="0"/>
              <a:t>Kategori 3: Skråventil / Butterflyventil virker ikke</a:t>
            </a:r>
            <a:r>
              <a:rPr lang="da-DK" sz="2000" dirty="0"/>
              <a:t> </a:t>
            </a:r>
          </a:p>
          <a:p>
            <a:pPr algn="l"/>
            <a:endParaRPr lang="da-DK" sz="2000" dirty="0"/>
          </a:p>
          <a:p>
            <a:pPr algn="l"/>
            <a:r>
              <a:rPr lang="da-DK" sz="2000" dirty="0"/>
              <a:t>11. Der er ingen trykluft til magnetventilblokken </a:t>
            </a:r>
          </a:p>
          <a:p>
            <a:pPr algn="l"/>
            <a:r>
              <a:rPr lang="da-DK" sz="2000" dirty="0"/>
              <a:t>12. Rød kontrolknap på manifolden er aktiveret </a:t>
            </a:r>
          </a:p>
          <a:p>
            <a:pPr algn="l"/>
            <a:r>
              <a:rPr lang="da-DK" sz="2000" dirty="0"/>
              <a:t>13. Der mangler 24V forsyning til magnetventilerne </a:t>
            </a:r>
          </a:p>
          <a:p>
            <a:pPr algn="l"/>
            <a:r>
              <a:rPr lang="da-DK" sz="2000" dirty="0"/>
              <a:t>14. Der er ombyttet på to luftslanger på ventilen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E4E9C55-F011-F975-459E-5E9170D21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11" y="1685380"/>
            <a:ext cx="3571869" cy="475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0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49881-1575-C59E-2F57-0CB56497A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115ED867-B8B9-1B27-5DC0-2A6BBF8D9B57}"/>
              </a:ext>
            </a:extLst>
          </p:cNvPr>
          <p:cNvSpPr txBox="1">
            <a:spLocks/>
          </p:cNvSpPr>
          <p:nvPr/>
        </p:nvSpPr>
        <p:spPr>
          <a:xfrm>
            <a:off x="2009821" y="251324"/>
            <a:ext cx="8172358" cy="7719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Kunstig intelligens som hjælp til EL-fejlfinding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F54FA5F2-6B42-7850-369D-3AB9E9E13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39" y="1827084"/>
            <a:ext cx="3636267" cy="488324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C16816D3-F794-2113-62FB-E1A43A677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1895" y="1827084"/>
            <a:ext cx="3663569" cy="4883247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5E9B84CF-8B77-8950-D361-0D3A5A8F1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300" y="2686405"/>
            <a:ext cx="2892875" cy="3853542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B99B03A1-DC0F-3F33-B217-C0905029866F}"/>
              </a:ext>
            </a:extLst>
          </p:cNvPr>
          <p:cNvSpPr txBox="1">
            <a:spLocks/>
          </p:cNvSpPr>
          <p:nvPr/>
        </p:nvSpPr>
        <p:spPr>
          <a:xfrm>
            <a:off x="4546842" y="2086510"/>
            <a:ext cx="3403693" cy="550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22 kendte fejl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43F73F39-0061-C1FE-FE70-1DE47B96EBF5}"/>
              </a:ext>
            </a:extLst>
          </p:cNvPr>
          <p:cNvSpPr txBox="1">
            <a:spLocks/>
          </p:cNvSpPr>
          <p:nvPr/>
        </p:nvSpPr>
        <p:spPr>
          <a:xfrm>
            <a:off x="8301896" y="1076121"/>
            <a:ext cx="3663568" cy="550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Et hæfte til at finde fejlene (Elev)</a:t>
            </a: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B73C6411-2FB5-8FC4-47A8-A49E2E0A23CD}"/>
              </a:ext>
            </a:extLst>
          </p:cNvPr>
          <p:cNvSpPr txBox="1">
            <a:spLocks/>
          </p:cNvSpPr>
          <p:nvPr/>
        </p:nvSpPr>
        <p:spPr>
          <a:xfrm>
            <a:off x="143334" y="1023257"/>
            <a:ext cx="4860308" cy="550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Et hæfte til at konstruere fejlene (Instruktør)</a:t>
            </a:r>
          </a:p>
        </p:txBody>
      </p:sp>
    </p:spTree>
    <p:extLst>
      <p:ext uri="{BB962C8B-B14F-4D97-AF65-F5344CB8AC3E}">
        <p14:creationId xmlns:p14="http://schemas.microsoft.com/office/powerpoint/2010/main" val="10396921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2C051-3663-8132-C8C6-6A308E616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D38EE49F-9276-DEA1-0A77-0D939D18504F}"/>
              </a:ext>
            </a:extLst>
          </p:cNvPr>
          <p:cNvSpPr txBox="1">
            <a:spLocks/>
          </p:cNvSpPr>
          <p:nvPr/>
        </p:nvSpPr>
        <p:spPr>
          <a:xfrm>
            <a:off x="2009821" y="251324"/>
            <a:ext cx="8172358" cy="7719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Kunstig intelligens som hjælp til EL-fejlfinding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5918A56F-BD4B-D88C-4236-CD4231534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300" y="2686405"/>
            <a:ext cx="2892875" cy="3853542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AE8DF0A9-B541-6AFE-BAD8-B25BAD0A22E5}"/>
              </a:ext>
            </a:extLst>
          </p:cNvPr>
          <p:cNvSpPr txBox="1">
            <a:spLocks/>
          </p:cNvSpPr>
          <p:nvPr/>
        </p:nvSpPr>
        <p:spPr>
          <a:xfrm>
            <a:off x="4546842" y="2086510"/>
            <a:ext cx="3403693" cy="550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22 kendte fejl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8D990B22-BA41-F717-7821-2D71A77A7221}"/>
              </a:ext>
            </a:extLst>
          </p:cNvPr>
          <p:cNvSpPr txBox="1">
            <a:spLocks/>
          </p:cNvSpPr>
          <p:nvPr/>
        </p:nvSpPr>
        <p:spPr>
          <a:xfrm>
            <a:off x="8301896" y="1076121"/>
            <a:ext cx="3663568" cy="550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Et hæfte til at finde fejlene (Elev)</a:t>
            </a: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1B1A0148-4E7C-12FB-6D07-98A069F2B168}"/>
              </a:ext>
            </a:extLst>
          </p:cNvPr>
          <p:cNvSpPr txBox="1">
            <a:spLocks/>
          </p:cNvSpPr>
          <p:nvPr/>
        </p:nvSpPr>
        <p:spPr>
          <a:xfrm>
            <a:off x="143334" y="1023257"/>
            <a:ext cx="4860308" cy="550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Et hæfte til at konstruere fejlene (Instruktør)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9CB417E8-8663-91E4-A2B1-58586BF47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419" y="1573689"/>
            <a:ext cx="2414679" cy="5234878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445B4579-3A48-E21F-F0C9-E3C4A2262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3416" y="1694174"/>
            <a:ext cx="2359104" cy="511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3577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41180-C361-C371-41B3-EC164F207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AA9E1774-5BCC-74C2-E0D7-6A9B3D0F6477}"/>
              </a:ext>
            </a:extLst>
          </p:cNvPr>
          <p:cNvSpPr txBox="1">
            <a:spLocks/>
          </p:cNvSpPr>
          <p:nvPr/>
        </p:nvSpPr>
        <p:spPr>
          <a:xfrm>
            <a:off x="2009821" y="251324"/>
            <a:ext cx="8172358" cy="7719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Kunstig intelligens som hjælp til EL-fejlfinding</a:t>
            </a: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92C60EAE-20B6-04CD-2706-C618B38E6CAF}"/>
              </a:ext>
            </a:extLst>
          </p:cNvPr>
          <p:cNvSpPr txBox="1">
            <a:spLocks/>
          </p:cNvSpPr>
          <p:nvPr/>
        </p:nvSpPr>
        <p:spPr>
          <a:xfrm>
            <a:off x="143334" y="1023257"/>
            <a:ext cx="4860308" cy="550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Instruktør </a:t>
            </a:r>
            <a:r>
              <a:rPr lang="da-DK" sz="2000" dirty="0" err="1"/>
              <a:t>preprompt</a:t>
            </a:r>
            <a:endParaRPr lang="da-DK" sz="2000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E72169BF-F08B-204F-2FF6-58A79C2AF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40" y="1795190"/>
            <a:ext cx="5324780" cy="458034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23EEFFA4-6DEA-F30B-76B3-F9F2F1A3B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0892" y="945647"/>
            <a:ext cx="2717570" cy="546729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5E24E524-919B-4C90-7C46-324E3D1739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7528" y="1434386"/>
            <a:ext cx="5185559" cy="667669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358B2675-82CF-EFC0-6400-88630949A1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7528" y="2085598"/>
            <a:ext cx="5072554" cy="641545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C33B9BD4-7CAA-BBCE-8BA8-08F78BBA5E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6350" y="2707069"/>
            <a:ext cx="3731893" cy="494047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621CE133-111D-B83C-9E54-A5C03932EE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6350" y="3265885"/>
            <a:ext cx="3504677" cy="463684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056847E1-7D24-E78E-362D-C10197B6B6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6350" y="3794338"/>
            <a:ext cx="3638304" cy="484578"/>
          </a:xfrm>
          <a:prstGeom prst="rect">
            <a:avLst/>
          </a:prstGeom>
        </p:spPr>
      </p:pic>
      <p:pic>
        <p:nvPicPr>
          <p:cNvPr id="24" name="Billede 23">
            <a:extLst>
              <a:ext uri="{FF2B5EF4-FFF2-40B4-BE49-F238E27FC236}">
                <a16:creationId xmlns:a16="http://schemas.microsoft.com/office/drawing/2014/main" id="{322A941A-A1F2-4ADA-DC49-5EDB2F4137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6899" y="4220443"/>
            <a:ext cx="5655650" cy="731334"/>
          </a:xfrm>
          <a:prstGeom prst="rect">
            <a:avLst/>
          </a:prstGeom>
        </p:spPr>
      </p:pic>
      <p:pic>
        <p:nvPicPr>
          <p:cNvPr id="26" name="Billede 25">
            <a:extLst>
              <a:ext uri="{FF2B5EF4-FFF2-40B4-BE49-F238E27FC236}">
                <a16:creationId xmlns:a16="http://schemas.microsoft.com/office/drawing/2014/main" id="{AF4B5853-E432-FF48-891F-19C45E4A4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76542" y="4872138"/>
            <a:ext cx="3598112" cy="485491"/>
          </a:xfrm>
          <a:prstGeom prst="rect">
            <a:avLst/>
          </a:prstGeom>
        </p:spPr>
      </p:pic>
      <p:pic>
        <p:nvPicPr>
          <p:cNvPr id="28" name="Billede 27">
            <a:extLst>
              <a:ext uri="{FF2B5EF4-FFF2-40B4-BE49-F238E27FC236}">
                <a16:creationId xmlns:a16="http://schemas.microsoft.com/office/drawing/2014/main" id="{1DB2F760-2C4C-4CEB-A6BC-C0AF0ECEBA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84067" y="5556791"/>
            <a:ext cx="4121796" cy="54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138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A38B1-243D-B3EF-7C91-AB8C12277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A5107AE6-4D37-55E6-9570-0B48EA703D56}"/>
              </a:ext>
            </a:extLst>
          </p:cNvPr>
          <p:cNvSpPr txBox="1">
            <a:spLocks/>
          </p:cNvSpPr>
          <p:nvPr/>
        </p:nvSpPr>
        <p:spPr>
          <a:xfrm>
            <a:off x="2009821" y="251324"/>
            <a:ext cx="8172358" cy="7719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Kunstig intelligens som hjælp til EL-fejlfinding</a:t>
            </a:r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22D97637-6471-80DA-B431-D2A03E7CE2E7}"/>
              </a:ext>
            </a:extLst>
          </p:cNvPr>
          <p:cNvSpPr txBox="1">
            <a:spLocks/>
          </p:cNvSpPr>
          <p:nvPr/>
        </p:nvSpPr>
        <p:spPr>
          <a:xfrm>
            <a:off x="143334" y="1023257"/>
            <a:ext cx="4860308" cy="550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Elev </a:t>
            </a:r>
            <a:r>
              <a:rPr lang="da-DK" sz="2000" dirty="0" err="1"/>
              <a:t>preprompt</a:t>
            </a:r>
            <a:endParaRPr lang="da-DK" sz="20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9079AAD-7CBC-091B-0C8F-EBDA6E234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97" y="1614897"/>
            <a:ext cx="4704581" cy="5030116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A0E160EC-0F33-89CD-8CF1-8D88B49C9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684" y="962200"/>
            <a:ext cx="2638935" cy="771933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E1DCEAFE-9E00-12F8-60F5-36D0BDF62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4517" y="1514672"/>
            <a:ext cx="5478911" cy="752423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60FED536-E7F0-DA4B-73C2-1A9C1BE25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5078" y="2225548"/>
            <a:ext cx="5873401" cy="771933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2715787A-5857-52D2-6838-2F6438C2B3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6621" y="2881313"/>
            <a:ext cx="4246618" cy="547687"/>
          </a:xfrm>
          <a:prstGeom prst="rect">
            <a:avLst/>
          </a:prstGeom>
        </p:spPr>
      </p:pic>
      <p:pic>
        <p:nvPicPr>
          <p:cNvPr id="21" name="Billede 20">
            <a:extLst>
              <a:ext uri="{FF2B5EF4-FFF2-40B4-BE49-F238E27FC236}">
                <a16:creationId xmlns:a16="http://schemas.microsoft.com/office/drawing/2014/main" id="{75CA35CF-0F7B-A08D-0E6D-9C6BCBA60D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2106" y="3336781"/>
            <a:ext cx="5474889" cy="706437"/>
          </a:xfrm>
          <a:prstGeom prst="rect">
            <a:avLst/>
          </a:prstGeom>
        </p:spPr>
      </p:pic>
      <p:pic>
        <p:nvPicPr>
          <p:cNvPr id="25" name="Billede 24">
            <a:extLst>
              <a:ext uri="{FF2B5EF4-FFF2-40B4-BE49-F238E27FC236}">
                <a16:creationId xmlns:a16="http://schemas.microsoft.com/office/drawing/2014/main" id="{C5F38591-68B5-F280-BD7F-6B4BE74FE2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22106" y="3968471"/>
            <a:ext cx="5121799" cy="730276"/>
          </a:xfrm>
          <a:prstGeom prst="rect">
            <a:avLst/>
          </a:prstGeom>
        </p:spPr>
      </p:pic>
      <p:pic>
        <p:nvPicPr>
          <p:cNvPr id="29" name="Billede 28">
            <a:extLst>
              <a:ext uri="{FF2B5EF4-FFF2-40B4-BE49-F238E27FC236}">
                <a16:creationId xmlns:a16="http://schemas.microsoft.com/office/drawing/2014/main" id="{DD0A39F9-5BD8-4F72-9D79-7C1DBD1712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553" y="4624000"/>
            <a:ext cx="3736971" cy="470215"/>
          </a:xfrm>
          <a:prstGeom prst="rect">
            <a:avLst/>
          </a:prstGeom>
        </p:spPr>
      </p:pic>
      <p:pic>
        <p:nvPicPr>
          <p:cNvPr id="31" name="Billede 30">
            <a:extLst>
              <a:ext uri="{FF2B5EF4-FFF2-40B4-BE49-F238E27FC236}">
                <a16:creationId xmlns:a16="http://schemas.microsoft.com/office/drawing/2014/main" id="{F10467BD-5FC1-774E-EDAB-4E460070D7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5397" y="5036990"/>
            <a:ext cx="4247842" cy="556362"/>
          </a:xfrm>
          <a:prstGeom prst="rect">
            <a:avLst/>
          </a:prstGeom>
        </p:spPr>
      </p:pic>
      <p:pic>
        <p:nvPicPr>
          <p:cNvPr id="33" name="Billede 32">
            <a:extLst>
              <a:ext uri="{FF2B5EF4-FFF2-40B4-BE49-F238E27FC236}">
                <a16:creationId xmlns:a16="http://schemas.microsoft.com/office/drawing/2014/main" id="{21655E0E-31C1-08B1-082A-0F02D56972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20236" y="5567886"/>
            <a:ext cx="3785607" cy="516881"/>
          </a:xfrm>
          <a:prstGeom prst="rect">
            <a:avLst/>
          </a:prstGeom>
        </p:spPr>
      </p:pic>
      <p:pic>
        <p:nvPicPr>
          <p:cNvPr id="35" name="Billede 34">
            <a:extLst>
              <a:ext uri="{FF2B5EF4-FFF2-40B4-BE49-F238E27FC236}">
                <a16:creationId xmlns:a16="http://schemas.microsoft.com/office/drawing/2014/main" id="{0FF24E1A-E53E-2F50-E483-82771D49BC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15397" y="6124248"/>
            <a:ext cx="3474749" cy="44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46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7C5527D2-72C1-2EE9-231A-7EFF7373C9C8}"/>
              </a:ext>
            </a:extLst>
          </p:cNvPr>
          <p:cNvSpPr txBox="1">
            <a:spLocks/>
          </p:cNvSpPr>
          <p:nvPr/>
        </p:nvSpPr>
        <p:spPr>
          <a:xfrm>
            <a:off x="2009821" y="251324"/>
            <a:ext cx="8172358" cy="7719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3000" dirty="0"/>
              <a:t>Kunstig intelligens som hjælp til EL-fejlfinding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EDB3CE1A-14AD-F0D7-9559-0DA4E7FE2947}"/>
              </a:ext>
            </a:extLst>
          </p:cNvPr>
          <p:cNvSpPr txBox="1">
            <a:spLocks/>
          </p:cNvSpPr>
          <p:nvPr/>
        </p:nvSpPr>
        <p:spPr>
          <a:xfrm>
            <a:off x="143334" y="1023257"/>
            <a:ext cx="4860308" cy="5504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2000" dirty="0"/>
              <a:t>Mini oplæg fra NEG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88B8D566-D303-F22F-D6E8-37B5B53E6960}"/>
              </a:ext>
            </a:extLst>
          </p:cNvPr>
          <p:cNvSpPr txBox="1">
            <a:spLocks/>
          </p:cNvSpPr>
          <p:nvPr/>
        </p:nvSpPr>
        <p:spPr>
          <a:xfrm>
            <a:off x="437721" y="1647056"/>
            <a:ext cx="3441379" cy="8348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2000" dirty="0"/>
              <a:t>Jesper Dandanell - </a:t>
            </a:r>
            <a:r>
              <a:rPr lang="da-DK" sz="2000" dirty="0">
                <a:hlinkClick r:id="rId2"/>
              </a:rPr>
              <a:t>jed@neg.dk</a:t>
            </a:r>
            <a:endParaRPr lang="da-DK" sz="2000" dirty="0"/>
          </a:p>
          <a:p>
            <a:pPr algn="l"/>
            <a:r>
              <a:rPr lang="da-DK" sz="2000" dirty="0"/>
              <a:t>Peter Neltoft – </a:t>
            </a:r>
            <a:r>
              <a:rPr lang="da-DK" sz="2000" dirty="0">
                <a:hlinkClick r:id="rId3"/>
              </a:rPr>
              <a:t>petn@neg.dk</a:t>
            </a:r>
            <a:r>
              <a:rPr lang="da-DK" sz="2000" dirty="0"/>
              <a:t> 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8B64C731-E55D-DCA6-3096-B0904C969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5031" y="2851109"/>
            <a:ext cx="1697077" cy="3679161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C2607974-E82F-D314-4B1E-2AE35B85F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2754" y="2851109"/>
            <a:ext cx="1697078" cy="3679161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4B1AD33A-F9E9-8F5B-0042-8B3DF7893D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710" y="3178972"/>
            <a:ext cx="2395836" cy="3217437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5835FCF4-BC17-675D-E0B9-AA34DF9F75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9857" y="3081970"/>
            <a:ext cx="2413825" cy="3217437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63672199-AB80-4E7D-E9AE-9937AA4A4C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6082" y="3518195"/>
            <a:ext cx="1906036" cy="253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77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FA8DC44-B43E-490E-AB65-F2ED963BFC6F}">
  <we:reference id="WA200011057" version="1.0.0.2" store="Omex" storeType="OMEX"/>
  <we:alternateReferences>
    <we:reference id="WA200011057" version="1.0.0.2" store="WA200011057" storeType="OMEX"/>
  </we:alternateReferences>
  <we:properties>
    <we:property name="_postImportCommit" value="1789382411197"/>
    <we:property name="_flush" value="1789382411197"/>
    <we:property name="grokConversationBinding" value="{&quot;responseId&quot;:&quot;382c7dcd-c6ae-410b-a617-97d750af0aa0&quot;,&quot;title&quot;:&quot;Insert Timer in PowerPoint Slide&quot;,&quot;transport&quot;:&quot;gateway&quot;}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1149</Words>
  <Application>Microsoft Office PowerPoint</Application>
  <PresentationFormat>Widescreen</PresentationFormat>
  <Paragraphs>139</Paragraphs>
  <Slides>36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36</vt:i4>
      </vt:variant>
    </vt:vector>
  </HeadingPairs>
  <TitlesOfParts>
    <vt:vector size="41" baseType="lpstr">
      <vt:lpstr>Aptos</vt:lpstr>
      <vt:lpstr>Aptos Display</vt:lpstr>
      <vt:lpstr>Arial</vt:lpstr>
      <vt:lpstr>Raleway</vt:lpstr>
      <vt:lpstr>Office-tema</vt:lpstr>
      <vt:lpstr>Kunstig intelligens i undervisningen for  proces- og industrioperatører samt mejerist</vt:lpstr>
      <vt:lpstr>PowerPoint-præsentation</vt:lpstr>
      <vt:lpstr>Styrelsen for IT og Lærings portal hentdata.stil.dk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Hvad er generative kunstig intelligens?</vt:lpstr>
      <vt:lpstr>PowerPoint-præsentation</vt:lpstr>
      <vt:lpstr>PowerPoint-præsentation</vt:lpstr>
      <vt:lpstr>PowerPoint-præsentation</vt:lpstr>
      <vt:lpstr>PowerPoint-præsentation</vt:lpstr>
      <vt:lpstr>Hvad er problemet i forhold til undervisningsbrug med elever?</vt:lpstr>
      <vt:lpstr>Videnscenterets GDPR venlige AI platform vcpt.eucl.dk/aiplatform/</vt:lpstr>
      <vt:lpstr>Videnscenterets GDPR venlige AI platform vcpt.eucl.dk/aiplatform/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AI Billedhæfter</vt:lpstr>
      <vt:lpstr>AI Billedhæfter</vt:lpstr>
      <vt:lpstr>AI Billedhæfte – Sensorer og aktuatorer</vt:lpstr>
      <vt:lpstr>Nogle spørgsmål?</vt:lpstr>
      <vt:lpstr>AI Billedhæfte – Sensorer og aktuatorer</vt:lpstr>
      <vt:lpstr>AI Billedhæfte – Sensorer og aktuatorer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Jakob Dannesboe</dc:creator>
  <cp:lastModifiedBy>Jakob Dannesboe</cp:lastModifiedBy>
  <cp:revision>23</cp:revision>
  <dcterms:created xsi:type="dcterms:W3CDTF">2026-09-14T07:17:48Z</dcterms:created>
  <dcterms:modified xsi:type="dcterms:W3CDTF">2026-09-15T08:14:27Z</dcterms:modified>
</cp:coreProperties>
</file>